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68"/>
  </p:handout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12" r:id="rId20"/>
    <p:sldId id="275" r:id="rId21"/>
    <p:sldId id="276" r:id="rId22"/>
    <p:sldId id="278" r:id="rId23"/>
    <p:sldId id="279" r:id="rId24"/>
    <p:sldId id="280" r:id="rId25"/>
    <p:sldId id="281" r:id="rId26"/>
    <p:sldId id="282" r:id="rId27"/>
    <p:sldId id="283" r:id="rId28"/>
    <p:sldId id="287" r:id="rId29"/>
    <p:sldId id="284" r:id="rId30"/>
    <p:sldId id="285" r:id="rId31"/>
    <p:sldId id="311" r:id="rId32"/>
    <p:sldId id="286" r:id="rId33"/>
    <p:sldId id="288" r:id="rId34"/>
    <p:sldId id="289" r:id="rId35"/>
    <p:sldId id="290" r:id="rId36"/>
    <p:sldId id="303"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4" r:id="rId50"/>
    <p:sldId id="305" r:id="rId51"/>
    <p:sldId id="307" r:id="rId52"/>
    <p:sldId id="308" r:id="rId53"/>
    <p:sldId id="309" r:id="rId54"/>
    <p:sldId id="310" r:id="rId55"/>
    <p:sldId id="313" r:id="rId56"/>
    <p:sldId id="314" r:id="rId57"/>
    <p:sldId id="315" r:id="rId58"/>
    <p:sldId id="316" r:id="rId59"/>
    <p:sldId id="317" r:id="rId60"/>
    <p:sldId id="318" r:id="rId61"/>
    <p:sldId id="324" r:id="rId62"/>
    <p:sldId id="320" r:id="rId63"/>
    <p:sldId id="325" r:id="rId64"/>
    <p:sldId id="326" r:id="rId65"/>
    <p:sldId id="327" r:id="rId66"/>
    <p:sldId id="274" r:id="rId6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74"/>
    <a:srgbClr val="53A3E6"/>
    <a:srgbClr val="ECF3F9"/>
    <a:srgbClr val="FFC900"/>
    <a:srgbClr val="173A8D"/>
    <a:srgbClr val="129481"/>
    <a:srgbClr val="0F2741"/>
    <a:srgbClr val="001736"/>
    <a:srgbClr val="C9A093"/>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995" autoAdjust="0"/>
    <p:restoredTop sz="94629" autoAdjust="0"/>
  </p:normalViewPr>
  <p:slideViewPr>
    <p:cSldViewPr snapToGrid="0">
      <p:cViewPr>
        <p:scale>
          <a:sx n="110" d="100"/>
          <a:sy n="110" d="100"/>
        </p:scale>
        <p:origin x="-2514" y="-228"/>
      </p:cViewPr>
      <p:guideLst>
        <p:guide orient="horz" pos="2144"/>
        <p:guide pos="2891"/>
      </p:guideLst>
    </p:cSldViewPr>
  </p:slideViewPr>
  <p:outlineViewPr>
    <p:cViewPr>
      <p:scale>
        <a:sx n="33" d="100"/>
        <a:sy n="33" d="100"/>
      </p:scale>
      <p:origin x="0" y="13104"/>
    </p:cViewPr>
  </p:outlineViewPr>
  <p:notesTextViewPr>
    <p:cViewPr>
      <p:scale>
        <a:sx n="1" d="1"/>
        <a:sy n="1" d="1"/>
      </p:scale>
      <p:origin x="0" y="0"/>
    </p:cViewPr>
  </p:notesTextViewPr>
  <p:sorterViewPr>
    <p:cViewPr>
      <p:scale>
        <a:sx n="100" d="100"/>
        <a:sy n="100" d="100"/>
      </p:scale>
      <p:origin x="0" y="708"/>
    </p:cViewPr>
  </p:sorter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5/7/2026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5/7/2026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5/7/2026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5/7/2026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15" name="Рисунок 14"/>
          <p:cNvPicPr>
            <a:picLocks noChangeAspect="1"/>
          </p:cNvPicPr>
          <p:nvPr userDrawn="1"/>
        </p:nvPicPr>
        <p:blipFill rotWithShape="1">
          <a:blip r:embed="rId13" cstate="print">
            <a:extLst>
              <a:ext uri="{28A0092B-C50C-407E-A947-70E740481C1C}">
                <a14:useLocalDpi xmlns:a14="http://schemas.microsoft.com/office/drawing/2010/main" val="0"/>
              </a:ext>
            </a:extLst>
          </a:blip>
          <a:srcRect l="18261" r="64493"/>
          <a:stretch/>
        </p:blipFill>
        <p:spPr>
          <a:xfrm>
            <a:off x="0" y="0"/>
            <a:ext cx="1577009" cy="6858000"/>
          </a:xfrm>
          <a:prstGeom prst="rect">
            <a:avLst/>
          </a:prstGeom>
        </p:spPr>
      </p:pic>
      <p:sp>
        <p:nvSpPr>
          <p:cNvPr id="13" name="Прямоугольник 12"/>
          <p:cNvSpPr/>
          <p:nvPr userDrawn="1"/>
        </p:nvSpPr>
        <p:spPr>
          <a:xfrm>
            <a:off x="0" y="0"/>
            <a:ext cx="1577009" cy="6858000"/>
          </a:xfrm>
          <a:prstGeom prst="rect">
            <a:avLst/>
          </a:prstGeom>
          <a:gradFill>
            <a:gsLst>
              <a:gs pos="0">
                <a:schemeClr val="accent1">
                  <a:lumMod val="5000"/>
                  <a:lumOff val="95000"/>
                  <a:alpha val="0"/>
                </a:schemeClr>
              </a:gs>
              <a:gs pos="100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5/7/2026</a:t>
            </a:fld>
            <a:endParaRPr lang="en-US"/>
          </a:p>
        </p:txBody>
      </p:sp>
      <p:sp>
        <p:nvSpPr>
          <p:cNvPr id="3" name="Text Placeholder 2"/>
          <p:cNvSpPr>
            <a:spLocks noGrp="1"/>
          </p:cNvSpPr>
          <p:nvPr>
            <p:ph type="body" idx="1"/>
          </p:nvPr>
        </p:nvSpPr>
        <p:spPr>
          <a:xfrm>
            <a:off x="1577009" y="1465729"/>
            <a:ext cx="6938342"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Placeholder 1"/>
          <p:cNvSpPr>
            <a:spLocks noGrp="1"/>
          </p:cNvSpPr>
          <p:nvPr>
            <p:ph type="title"/>
          </p:nvPr>
        </p:nvSpPr>
        <p:spPr>
          <a:xfrm>
            <a:off x="1562188" y="291547"/>
            <a:ext cx="6953161" cy="977899"/>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2.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jpeg"/><Relationship Id="rId5" Type="http://schemas.microsoft.com/office/2007/relationships/hdphoto" Target="../media/hdphoto1.wdp"/><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3.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4.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jpeg"/><Relationship Id="rId5" Type="http://schemas.microsoft.com/office/2007/relationships/hdphoto" Target="../media/hdphoto1.wdp"/><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5.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6.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7.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4.png"/><Relationship Id="rId5" Type="http://schemas.microsoft.com/office/2007/relationships/hdphoto" Target="../media/hdphoto1.wdp"/><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8.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5.jpeg"/><Relationship Id="rId5" Type="http://schemas.microsoft.com/office/2007/relationships/hdphoto" Target="../media/hdphoto1.wdp"/><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6.png"/><Relationship Id="rId5" Type="http://schemas.microsoft.com/office/2007/relationships/hdphoto" Target="../media/hdphoto1.wdp"/><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7.png"/><Relationship Id="rId5" Type="http://schemas.microsoft.com/office/2007/relationships/hdphoto" Target="../media/hdphoto1.wdp"/><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9.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5" Type="http://schemas.microsoft.com/office/2007/relationships/hdphoto" Target="../media/hdphoto1.wdp"/><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9.png"/><Relationship Id="rId5" Type="http://schemas.microsoft.com/office/2007/relationships/hdphoto" Target="../media/hdphoto1.wdp"/><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0.emf"/><Relationship Id="rId5" Type="http://schemas.microsoft.com/office/2007/relationships/hdphoto" Target="../media/hdphoto1.wdp"/><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1.jpeg"/><Relationship Id="rId5" Type="http://schemas.microsoft.com/office/2007/relationships/hdphoto" Target="../media/hdphoto1.wdp"/><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2.emf"/><Relationship Id="rId5" Type="http://schemas.microsoft.com/office/2007/relationships/hdphoto" Target="../media/hdphoto1.wdp"/><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3.emf"/><Relationship Id="rId5" Type="http://schemas.microsoft.com/office/2007/relationships/hdphoto" Target="../media/hdphoto1.wdp"/><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4.jpeg"/><Relationship Id="rId5" Type="http://schemas.microsoft.com/office/2007/relationships/hdphoto" Target="../media/hdphoto1.wdp"/><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0.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5.jpeg"/><Relationship Id="rId5" Type="http://schemas.microsoft.com/office/2007/relationships/hdphoto" Target="../media/hdphoto1.wdp"/><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1.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6.jpeg"/><Relationship Id="rId5" Type="http://schemas.microsoft.com/office/2007/relationships/hdphoto" Target="../media/hdphoto1.wdp"/><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2.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7.jpeg"/><Relationship Id="rId5" Type="http://schemas.microsoft.com/office/2007/relationships/hdphoto" Target="../media/hdphoto1.wdp"/><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3.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8.jpeg"/><Relationship Id="rId5" Type="http://schemas.microsoft.com/office/2007/relationships/hdphoto" Target="../media/hdphoto1.wdp"/><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9.jpeg"/><Relationship Id="rId5" Type="http://schemas.microsoft.com/office/2007/relationships/hdphoto" Target="../media/hdphoto1.wdp"/><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4.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0.jpeg"/><Relationship Id="rId5" Type="http://schemas.microsoft.com/office/2007/relationships/hdphoto" Target="../media/hdphoto1.wdp"/><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5.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1.jpeg"/><Relationship Id="rId5" Type="http://schemas.microsoft.com/office/2007/relationships/hdphoto" Target="../media/hdphoto1.wdp"/><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7.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3.jpeg"/><Relationship Id="rId5" Type="http://schemas.microsoft.com/office/2007/relationships/hdphoto" Target="../media/hdphoto1.wdp"/><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4.jpeg"/><Relationship Id="rId5" Type="http://schemas.microsoft.com/office/2007/relationships/hdphoto" Target="../media/hdphoto1.wdp"/><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8.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5.jpeg"/><Relationship Id="rId5" Type="http://schemas.microsoft.com/office/2007/relationships/hdphoto" Target="../media/hdphoto1.wdp"/><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6.jpeg"/><Relationship Id="rId5" Type="http://schemas.microsoft.com/office/2007/relationships/hdphoto" Target="../media/hdphoto1.wdp"/><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7.jpeg"/><Relationship Id="rId5" Type="http://schemas.microsoft.com/office/2007/relationships/hdphoto" Target="../media/hdphoto1.wdp"/><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8.jpeg"/><Relationship Id="rId5" Type="http://schemas.microsoft.com/office/2007/relationships/hdphoto" Target="../media/hdphoto1.wdp"/><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microsoft.com/office/2007/relationships/hdphoto" Target="../media/hdphoto16.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2.png"/><Relationship Id="rId5" Type="http://schemas.microsoft.com/office/2007/relationships/hdphoto" Target="../media/hdphoto1.wdp"/><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9.jpeg"/><Relationship Id="rId5" Type="http://schemas.microsoft.com/office/2007/relationships/hdphoto" Target="../media/hdphoto1.wdp"/><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0.jpeg"/><Relationship Id="rId5" Type="http://schemas.microsoft.com/office/2007/relationships/hdphoto" Target="../media/hdphoto1.wdp"/><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1.jpeg"/><Relationship Id="rId5" Type="http://schemas.microsoft.com/office/2007/relationships/hdphoto" Target="../media/hdphoto1.wdp"/><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2.jpeg"/><Relationship Id="rId5" Type="http://schemas.microsoft.com/office/2007/relationships/hdphoto" Target="../media/hdphoto1.wdp"/><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3.png"/><Relationship Id="rId5" Type="http://schemas.microsoft.com/office/2007/relationships/hdphoto" Target="../media/hdphoto1.wdp"/><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4.jpeg"/><Relationship Id="rId5" Type="http://schemas.microsoft.com/office/2007/relationships/hdphoto" Target="../media/hdphoto1.wdp"/><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5.png"/><Relationship Id="rId5" Type="http://schemas.microsoft.com/office/2007/relationships/hdphoto" Target="../media/hdphoto1.wdp"/><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6.png"/><Relationship Id="rId5" Type="http://schemas.microsoft.com/office/2007/relationships/hdphoto" Target="../media/hdphoto1.wdp"/><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7.jpeg"/><Relationship Id="rId5" Type="http://schemas.microsoft.com/office/2007/relationships/hdphoto" Target="../media/hdphoto1.wdp"/><Relationship Id="rId4" Type="http://schemas.openxmlformats.org/officeDocument/2006/relationships/image" Target="../media/image6.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8.jpeg"/><Relationship Id="rId5" Type="http://schemas.microsoft.com/office/2007/relationships/hdphoto" Target="../media/hdphoto1.wdp"/><Relationship Id="rId4" Type="http://schemas.openxmlformats.org/officeDocument/2006/relationships/image" Target="../media/image6.jpeg"/></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9.jpeg"/><Relationship Id="rId5" Type="http://schemas.microsoft.com/office/2007/relationships/hdphoto" Target="../media/hdphoto1.wdp"/><Relationship Id="rId4" Type="http://schemas.openxmlformats.org/officeDocument/2006/relationships/image" Target="../media/image6.jpe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0.jpeg"/><Relationship Id="rId5" Type="http://schemas.microsoft.com/office/2007/relationships/hdphoto" Target="../media/hdphoto1.wdp"/><Relationship Id="rId4" Type="http://schemas.openxmlformats.org/officeDocument/2006/relationships/image" Target="../media/image6.jpeg"/></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1.jpeg"/><Relationship Id="rId5" Type="http://schemas.microsoft.com/office/2007/relationships/hdphoto" Target="../media/hdphoto1.wdp"/><Relationship Id="rId4" Type="http://schemas.openxmlformats.org/officeDocument/2006/relationships/image" Target="../media/image6.jpeg"/></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2.jpeg"/><Relationship Id="rId5" Type="http://schemas.microsoft.com/office/2007/relationships/hdphoto" Target="../media/hdphoto1.wdp"/><Relationship Id="rId4" Type="http://schemas.openxmlformats.org/officeDocument/2006/relationships/image" Target="../media/image6.jpeg"/></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3.jpeg"/><Relationship Id="rId5" Type="http://schemas.microsoft.com/office/2007/relationships/hdphoto" Target="../media/hdphoto1.wdp"/><Relationship Id="rId4" Type="http://schemas.openxmlformats.org/officeDocument/2006/relationships/image" Target="../media/image6.jpeg"/></Relationships>
</file>

<file path=ppt/slides/_rels/slide52.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4.png"/><Relationship Id="rId5" Type="http://schemas.microsoft.com/office/2007/relationships/hdphoto" Target="../media/hdphoto1.wdp"/><Relationship Id="rId4" Type="http://schemas.openxmlformats.org/officeDocument/2006/relationships/image" Target="../media/image6.jpeg"/></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5.png"/><Relationship Id="rId5" Type="http://schemas.microsoft.com/office/2007/relationships/hdphoto" Target="../media/hdphoto1.wdp"/><Relationship Id="rId4" Type="http://schemas.openxmlformats.org/officeDocument/2006/relationships/image" Target="../media/image6.jpeg"/></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6.jpeg"/><Relationship Id="rId5" Type="http://schemas.microsoft.com/office/2007/relationships/hdphoto" Target="../media/hdphoto1.wdp"/><Relationship Id="rId4" Type="http://schemas.openxmlformats.org/officeDocument/2006/relationships/image" Target="../media/image6.jpeg"/></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7.jpeg"/><Relationship Id="rId5" Type="http://schemas.microsoft.com/office/2007/relationships/hdphoto" Target="../media/hdphoto1.wdp"/><Relationship Id="rId4" Type="http://schemas.openxmlformats.org/officeDocument/2006/relationships/image" Target="../media/image6.jpeg"/></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8.jpeg"/><Relationship Id="rId5" Type="http://schemas.microsoft.com/office/2007/relationships/hdphoto" Target="../media/hdphoto1.wdp"/><Relationship Id="rId4" Type="http://schemas.openxmlformats.org/officeDocument/2006/relationships/image" Target="../media/image6.jpeg"/></Relationships>
</file>

<file path=ppt/slides/_rels/slide58.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9.png"/><Relationship Id="rId5" Type="http://schemas.microsoft.com/office/2007/relationships/hdphoto" Target="../media/hdphoto1.wdp"/><Relationship Id="rId4" Type="http://schemas.openxmlformats.org/officeDocument/2006/relationships/image" Target="../media/image6.jpeg"/></Relationships>
</file>

<file path=ppt/slides/_rels/slide60.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61.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62.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2.jpeg"/><Relationship Id="rId7"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6.jpeg"/></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0.jpeg"/><Relationship Id="rId5" Type="http://schemas.microsoft.com/office/2007/relationships/hdphoto" Target="../media/hdphoto1.wdp"/><Relationship Id="rId4" Type="http://schemas.openxmlformats.org/officeDocument/2006/relationships/image" Target="../media/image6.jpeg"/></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1.png"/><Relationship Id="rId5" Type="http://schemas.microsoft.com/office/2007/relationships/hdphoto" Target="../media/hdphoto1.wdp"/><Relationship Id="rId4" Type="http://schemas.openxmlformats.org/officeDocument/2006/relationships/image" Target="../media/image6.jpeg"/></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2.jpeg"/><Relationship Id="rId5" Type="http://schemas.microsoft.com/office/2007/relationships/hdphoto" Target="../media/hdphoto1.wdp"/><Relationship Id="rId4" Type="http://schemas.openxmlformats.org/officeDocument/2006/relationships/image" Target="../media/image6.jpeg"/></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63.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r="11239"/>
          <a:stretch/>
        </p:blipFill>
        <p:spPr>
          <a:xfrm>
            <a:off x="8626" y="-1"/>
            <a:ext cx="9144000" cy="6868877"/>
          </a:xfrm>
          <a:prstGeom prst="rect">
            <a:avLst/>
          </a:prstGeom>
          <a:ln>
            <a:noFill/>
          </a:ln>
          <a:effectLst>
            <a:outerShdw blurRad="292100" dist="139700" dir="2700000" algn="tl" rotWithShape="0">
              <a:srgbClr val="333333">
                <a:alpha val="65000"/>
              </a:srgbClr>
            </a:outerShdw>
          </a:effectLst>
        </p:spPr>
      </p:pic>
      <p:sp>
        <p:nvSpPr>
          <p:cNvPr id="12" name="Rectangle 9"/>
          <p:cNvSpPr txBox="1">
            <a:spLocks noChangeArrowheads="1"/>
          </p:cNvSpPr>
          <p:nvPr/>
        </p:nvSpPr>
        <p:spPr>
          <a:xfrm>
            <a:off x="364068" y="436034"/>
            <a:ext cx="8428566" cy="829734"/>
          </a:xfrm>
          <a:prstGeom prst="rect">
            <a:avLst/>
          </a:prstGeom>
          <a:ln>
            <a:noFill/>
          </a:ln>
        </p:spPr>
        <p:txBody>
          <a:bodyPr vert="horz" lIns="91440" tIns="45720" rIns="91440" bIns="45720" rtlCol="0">
            <a:normAutofit fontScale="25000" lnSpcReduction="20000"/>
            <a:scene3d>
              <a:camera prst="orthographicFront"/>
              <a:lightRig rig="soft" dir="tl">
                <a:rot lat="0" lon="0" rev="0"/>
              </a:lightRig>
            </a:scene3d>
            <a:sp3d extrusionH="57150" contourW="25400" prstMaterial="matte">
              <a:bevelT w="25400" h="55880" prst="angle"/>
              <a:contourClr>
                <a:schemeClr val="accent2">
                  <a:tint val="20000"/>
                </a:schemeClr>
              </a:contourClr>
            </a:sp3d>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ru-RU" sz="28000" b="1" spc="50" dirty="0" smtClean="0">
                <a:ln w="11430">
                  <a:solidFill>
                    <a:srgbClr val="C00000"/>
                  </a:solidFill>
                </a:ln>
                <a:solidFill>
                  <a:srgbClr val="C00000"/>
                </a:solidFill>
                <a:effectLst>
                  <a:outerShdw blurRad="38100" dist="38100" dir="2700000" algn="tl">
                    <a:srgbClr val="000000">
                      <a:alpha val="43137"/>
                    </a:srgbClr>
                  </a:outerShdw>
                </a:effectLst>
                <a:latin typeface="Georgia" panose="02040502050405020303" pitchFamily="18" charset="0"/>
                <a:cs typeface="Times New Roman" pitchFamily="18" charset="0"/>
              </a:rPr>
              <a:t>КНИГА</a:t>
            </a:r>
            <a:r>
              <a:rPr lang="ru-RU" sz="28000" b="1" spc="50" dirty="0" smtClean="0">
                <a:ln w="11430">
                  <a:solidFill>
                    <a:srgbClr val="C00000"/>
                  </a:solidFill>
                </a:ln>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Georgia" panose="02040502050405020303" pitchFamily="18" charset="0"/>
                <a:cs typeface="Times New Roman" pitchFamily="18" charset="0"/>
              </a:rPr>
              <a:t> </a:t>
            </a:r>
            <a:r>
              <a:rPr lang="ru-RU" sz="26400" b="1" spc="50" dirty="0" smtClean="0">
                <a:ln w="11430">
                  <a:solidFill>
                    <a:srgbClr val="C00000"/>
                  </a:solidFill>
                </a:ln>
                <a:solidFill>
                  <a:srgbClr val="C00000"/>
                </a:solidFill>
                <a:effectLst>
                  <a:outerShdw blurRad="38100" dist="38100" dir="2700000" algn="tl">
                    <a:srgbClr val="000000">
                      <a:alpha val="43137"/>
                    </a:srgbClr>
                  </a:outerShdw>
                </a:effectLst>
                <a:latin typeface="Georgia" panose="02040502050405020303" pitchFamily="18" charset="0"/>
                <a:cs typeface="Times New Roman" pitchFamily="18" charset="0"/>
              </a:rPr>
              <a:t>ПАМЯТИ</a:t>
            </a:r>
          </a:p>
          <a:p>
            <a:endParaRPr lang="ru-RU" alt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5633" y="5178415"/>
            <a:ext cx="4030134" cy="1591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065211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r="11239"/>
          <a:stretch/>
        </p:blipFill>
        <p:spPr>
          <a:xfrm>
            <a:off x="0" y="0"/>
            <a:ext cx="9144000" cy="6868877"/>
          </a:xfrm>
          <a:prstGeom prst="rect">
            <a:avLst/>
          </a:prstGeom>
          <a:ln>
            <a:noFill/>
          </a:ln>
          <a:effectLst>
            <a:outerShdw blurRad="292100" dist="139700" dir="2700000" algn="tl" rotWithShape="0">
              <a:srgbClr val="333333">
                <a:alpha val="65000"/>
              </a:srgbClr>
            </a:outerShdw>
          </a:effectLst>
        </p:spPr>
      </p:pic>
      <p:sp>
        <p:nvSpPr>
          <p:cNvPr id="25" name="Прямоугольник 24"/>
          <p:cNvSpPr/>
          <p:nvPr/>
        </p:nvSpPr>
        <p:spPr>
          <a:xfrm>
            <a:off x="277283" y="220134"/>
            <a:ext cx="3913717" cy="6400564"/>
          </a:xfrm>
          <a:prstGeom prst="rect">
            <a:avLst/>
          </a:prstGeom>
          <a:solidFill>
            <a:schemeClr val="bg1">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26" name="TextBox 25"/>
          <p:cNvSpPr txBox="1"/>
          <p:nvPr/>
        </p:nvSpPr>
        <p:spPr>
          <a:xfrm>
            <a:off x="450833" y="452967"/>
            <a:ext cx="3566616" cy="215443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nSpc>
                <a:spcPts val="4000"/>
              </a:lnSpc>
            </a:pPr>
            <a:r>
              <a:rPr lang="ru-RU" sz="3600" b="1" i="1" spc="50" dirty="0" smtClean="0">
                <a:ln w="11430">
                  <a:solidFill>
                    <a:srgbClr val="FF0000"/>
                  </a:solidFill>
                </a:ln>
                <a:solidFill>
                  <a:srgbClr val="FF0000"/>
                </a:solidFill>
                <a:effectLst>
                  <a:outerShdw blurRad="38100" dist="38100" dir="2700000" algn="tl">
                    <a:srgbClr val="000000">
                      <a:alpha val="43137"/>
                    </a:srgbClr>
                  </a:outerShdw>
                </a:effectLst>
                <a:latin typeface="Monotype Corsiva" pitchFamily="66" charset="0"/>
              </a:rPr>
              <a:t>«Нет в России семьи такой,</a:t>
            </a:r>
            <a:br>
              <a:rPr lang="ru-RU" sz="3600" b="1" i="1" spc="50" dirty="0" smtClean="0">
                <a:ln w="11430">
                  <a:solidFill>
                    <a:srgbClr val="FF0000"/>
                  </a:solidFill>
                </a:ln>
                <a:solidFill>
                  <a:srgbClr val="FF0000"/>
                </a:solidFill>
                <a:effectLst>
                  <a:outerShdw blurRad="38100" dist="38100" dir="2700000" algn="tl">
                    <a:srgbClr val="000000">
                      <a:alpha val="43137"/>
                    </a:srgbClr>
                  </a:outerShdw>
                </a:effectLst>
                <a:latin typeface="Monotype Corsiva" pitchFamily="66" charset="0"/>
              </a:rPr>
            </a:br>
            <a:r>
              <a:rPr lang="ru-RU" sz="3600" b="1" i="1" spc="50" dirty="0" smtClean="0">
                <a:ln w="11430">
                  <a:solidFill>
                    <a:srgbClr val="FF0000"/>
                  </a:solidFill>
                </a:ln>
                <a:solidFill>
                  <a:srgbClr val="FF0000"/>
                </a:solidFill>
                <a:effectLst>
                  <a:outerShdw blurRad="38100" dist="38100" dir="2700000" algn="tl">
                    <a:srgbClr val="000000">
                      <a:alpha val="43137"/>
                    </a:srgbClr>
                  </a:outerShdw>
                </a:effectLst>
                <a:latin typeface="Monotype Corsiva" pitchFamily="66" charset="0"/>
              </a:rPr>
              <a:t>где б не памятен был свой герой…»</a:t>
            </a:r>
            <a:r>
              <a:rPr lang="ru-RU" b="1" spc="50" dirty="0" smtClean="0">
                <a:ln w="11430"/>
                <a:solidFill>
                  <a:srgbClr val="C00000"/>
                </a:solidFill>
                <a:effectLst>
                  <a:outerShdw blurRad="76200" dist="50800" dir="5400000" algn="tl" rotWithShape="0">
                    <a:srgbClr val="000000">
                      <a:alpha val="65000"/>
                    </a:srgbClr>
                  </a:outerShdw>
                </a:effectLst>
              </a:rPr>
              <a:t>                                    </a:t>
            </a:r>
            <a:endParaRPr lang="ru-RU" b="1" spc="50" dirty="0">
              <a:ln w="11430"/>
              <a:solidFill>
                <a:srgbClr val="C00000"/>
              </a:solidFill>
              <a:effectLst>
                <a:outerShdw blurRad="76200" dist="50800" dir="5400000" algn="tl" rotWithShape="0">
                  <a:srgbClr val="000000">
                    <a:alpha val="65000"/>
                  </a:srgbClr>
                </a:outerShdw>
              </a:effectLst>
            </a:endParaRPr>
          </a:p>
        </p:txBody>
      </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38316" t="5581" r="8775" b="12453"/>
          <a:stretch/>
        </p:blipFill>
        <p:spPr bwMode="auto">
          <a:xfrm>
            <a:off x="277283" y="2735371"/>
            <a:ext cx="3913717" cy="3816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856712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pic>
        <p:nvPicPr>
          <p:cNvPr id="16" name="Picture 2"/>
          <p:cNvPicPr>
            <a:picLocks noChangeAspect="1" noChangeArrowheads="1"/>
          </p:cNvPicPr>
          <p:nvPr/>
        </p:nvPicPr>
        <p:blipFill rotWithShape="1">
          <a:blip r:embed="rId6" cstate="print">
            <a:grayscl/>
            <a:extLst>
              <a:ext uri="{BEBA8EAE-BF5A-486C-A8C5-ECC9F3942E4B}">
                <a14:imgProps xmlns:a14="http://schemas.microsoft.com/office/drawing/2010/main">
                  <a14:imgLayer r:embed="rId7">
                    <a14:imgEffect>
                      <a14:saturation sat="200000"/>
                    </a14:imgEffect>
                    <a14:imgEffect>
                      <a14:brightnessContrast bright="20000"/>
                    </a14:imgEffect>
                  </a14:imgLayer>
                </a14:imgProps>
              </a:ext>
            </a:extLst>
          </a:blip>
          <a:srcRect l="3518" t="1884" r="3778" b="3660"/>
          <a:stretch/>
        </p:blipFill>
        <p:spPr bwMode="auto">
          <a:xfrm>
            <a:off x="4595282" y="355831"/>
            <a:ext cx="4277253" cy="5808570"/>
          </a:xfrm>
          <a:prstGeom prst="rect">
            <a:avLst/>
          </a:prstGeom>
          <a:noFill/>
          <a:ln w="9525">
            <a:noFill/>
            <a:miter lim="800000"/>
            <a:headEnd/>
            <a:tailEnd/>
          </a:ln>
          <a:effectLst>
            <a:softEdge rad="317500"/>
          </a:effectLst>
        </p:spPr>
      </p:pic>
      <p:sp>
        <p:nvSpPr>
          <p:cNvPr id="18" name="TextBox 17"/>
          <p:cNvSpPr txBox="1"/>
          <p:nvPr/>
        </p:nvSpPr>
        <p:spPr>
          <a:xfrm>
            <a:off x="465668" y="343933"/>
            <a:ext cx="4123796" cy="5934958"/>
          </a:xfrm>
          <a:prstGeom prst="rect">
            <a:avLst/>
          </a:prstGeom>
          <a:noFill/>
        </p:spPr>
        <p:txBody>
          <a:bodyPr wrap="square" rtlCol="0">
            <a:spAutoFit/>
          </a:bodyPr>
          <a:lstStyle/>
          <a:p>
            <a:pPr algn="ctr">
              <a:lnSpc>
                <a:spcPts val="1500"/>
              </a:lnSpc>
              <a:spcAft>
                <a:spcPts val="400"/>
              </a:spcAft>
            </a:pPr>
            <a:r>
              <a:rPr lang="ru-RU" sz="1400" b="1" dirty="0" smtClean="0">
                <a:solidFill>
                  <a:srgbClr val="C00000"/>
                </a:solidFill>
                <a:latin typeface="Constantia" panose="02030602050306030303" pitchFamily="18" charset="0"/>
                <a:cs typeface="MV Boli" pitchFamily="2" charset="0"/>
              </a:rPr>
              <a:t>СМИРНОВ  </a:t>
            </a:r>
          </a:p>
          <a:p>
            <a:pPr algn="ctr">
              <a:lnSpc>
                <a:spcPts val="1500"/>
              </a:lnSpc>
              <a:spcAft>
                <a:spcPts val="400"/>
              </a:spcAft>
            </a:pPr>
            <a:r>
              <a:rPr lang="ru-RU" sz="1400" b="1" dirty="0" smtClean="0">
                <a:solidFill>
                  <a:srgbClr val="C00000"/>
                </a:solidFill>
                <a:latin typeface="Constantia" panose="02030602050306030303" pitchFamily="18" charset="0"/>
                <a:cs typeface="MV Boli" pitchFamily="2" charset="0"/>
              </a:rPr>
              <a:t>МИХАИЛ  СЕРГЕЕВИЧ</a:t>
            </a: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 Родился </a:t>
            </a:r>
            <a:r>
              <a:rPr lang="ru-RU" sz="1200" dirty="0">
                <a:solidFill>
                  <a:srgbClr val="003374"/>
                </a:solidFill>
                <a:latin typeface="Times New Roman" panose="02020603050405020304" pitchFamily="18" charset="0"/>
                <a:cs typeface="Times New Roman" panose="02020603050405020304" pitchFamily="18" charset="0"/>
              </a:rPr>
              <a:t>31</a:t>
            </a:r>
            <a:r>
              <a:rPr lang="ru-RU" sz="1200" dirty="0">
                <a:solidFill>
                  <a:srgbClr val="003374"/>
                </a:solidFill>
                <a:latin typeface="Constantia" panose="02030602050306030303" pitchFamily="18" charset="0"/>
                <a:cs typeface="MV Boli" pitchFamily="2" charset="0"/>
              </a:rPr>
              <a:t> сентября </a:t>
            </a:r>
            <a:r>
              <a:rPr lang="ru-RU" sz="1200" dirty="0">
                <a:solidFill>
                  <a:srgbClr val="003374"/>
                </a:solidFill>
                <a:latin typeface="Times New Roman" panose="02020603050405020304" pitchFamily="18" charset="0"/>
                <a:cs typeface="Times New Roman" panose="02020603050405020304" pitchFamily="18" charset="0"/>
              </a:rPr>
              <a:t>1909</a:t>
            </a:r>
            <a:r>
              <a:rPr lang="ru-RU" sz="1200" dirty="0">
                <a:solidFill>
                  <a:srgbClr val="003374"/>
                </a:solidFill>
                <a:latin typeface="Constantia" panose="02030602050306030303" pitchFamily="18" charset="0"/>
                <a:cs typeface="MV Boli" pitchFamily="2" charset="0"/>
              </a:rPr>
              <a:t> года в </a:t>
            </a:r>
            <a:r>
              <a:rPr lang="ru-RU" sz="1200" dirty="0" smtClean="0">
                <a:solidFill>
                  <a:srgbClr val="003374"/>
                </a:solidFill>
                <a:latin typeface="Constantia" panose="02030602050306030303" pitchFamily="18" charset="0"/>
                <a:cs typeface="MV Boli" pitchFamily="2" charset="0"/>
              </a:rPr>
              <a:t>д. Ванеево </a:t>
            </a:r>
            <a:r>
              <a:rPr lang="ru-RU" sz="1200" dirty="0">
                <a:solidFill>
                  <a:srgbClr val="003374"/>
                </a:solidFill>
                <a:latin typeface="Constantia" panose="02030602050306030303" pitchFamily="18" charset="0"/>
                <a:cs typeface="MV Boli" pitchFamily="2" charset="0"/>
              </a:rPr>
              <a:t>Ореховского района Ярославской области (сейчас – Костромская). </a:t>
            </a:r>
            <a:r>
              <a:rPr lang="ru-RU" sz="1200" dirty="0" smtClean="0">
                <a:solidFill>
                  <a:srgbClr val="003374"/>
                </a:solidFill>
                <a:latin typeface="Constantia" panose="02030602050306030303" pitchFamily="18" charset="0"/>
                <a:cs typeface="MV Boli" pitchFamily="2" charset="0"/>
              </a:rPr>
              <a:t>Мобилизован на </a:t>
            </a:r>
            <a:r>
              <a:rPr lang="ru-RU" sz="1200" dirty="0">
                <a:solidFill>
                  <a:srgbClr val="003374"/>
                </a:solidFill>
                <a:latin typeface="Constantia" panose="02030602050306030303" pitchFamily="18" charset="0"/>
                <a:cs typeface="MV Boli" pitchFamily="2" charset="0"/>
              </a:rPr>
              <a:t>фронт </a:t>
            </a:r>
            <a:r>
              <a:rPr lang="ru-RU" sz="1200" dirty="0" smtClean="0">
                <a:solidFill>
                  <a:srgbClr val="003374"/>
                </a:solidFill>
                <a:latin typeface="Times New Roman" panose="02020603050405020304" pitchFamily="18" charset="0"/>
                <a:cs typeface="Times New Roman" panose="02020603050405020304" pitchFamily="18" charset="0"/>
              </a:rPr>
              <a:t>17</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июля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Принял присягу </a:t>
            </a:r>
            <a:r>
              <a:rPr lang="ru-RU" sz="1200" dirty="0" smtClean="0">
                <a:solidFill>
                  <a:srgbClr val="003374"/>
                </a:solidFill>
                <a:latin typeface="Times New Roman" panose="02020603050405020304" pitchFamily="18" charset="0"/>
                <a:cs typeface="Times New Roman" panose="02020603050405020304" pitchFamily="18" charset="0"/>
              </a:rPr>
              <a:t>28</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сентября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a:t>
            </a:r>
            <a:endParaRPr lang="ru-RU" sz="1200" dirty="0" smtClean="0">
              <a:solidFill>
                <a:srgbClr val="003374"/>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Constantia" panose="02030602050306030303" pitchFamily="18" charset="0"/>
                <a:cs typeface="MV Boli" pitchFamily="2" charset="0"/>
              </a:rPr>
              <a:t>начала Отечественной войны участвовал в </a:t>
            </a:r>
            <a:r>
              <a:rPr lang="ru-RU" sz="1200" dirty="0" smtClean="0">
                <a:solidFill>
                  <a:srgbClr val="003374"/>
                </a:solidFill>
                <a:latin typeface="Constantia" panose="02030602050306030303" pitchFamily="18" charset="0"/>
                <a:cs typeface="MV Boli" pitchFamily="2" charset="0"/>
              </a:rPr>
              <a:t>борьбе против </a:t>
            </a:r>
            <a:r>
              <a:rPr lang="ru-RU" sz="1200" dirty="0">
                <a:solidFill>
                  <a:srgbClr val="003374"/>
                </a:solidFill>
                <a:latin typeface="Constantia" panose="02030602050306030303" pitchFamily="18" charset="0"/>
                <a:cs typeface="MV Boli" pitchFamily="2" charset="0"/>
              </a:rPr>
              <a:t>немецких захватчиков на Ленинградском фронте, с июля по декабрь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во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стрелковой бригаде в должности стрелка, где получил тяжелое ранение в голову и руку, контузию. С ноября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года по </a:t>
            </a:r>
            <a:r>
              <a:rPr lang="ru-RU" sz="1200" dirty="0">
                <a:solidFill>
                  <a:srgbClr val="003374"/>
                </a:solidFill>
                <a:latin typeface="Constantia" panose="02030602050306030303" pitchFamily="18" charset="0"/>
                <a:cs typeface="MV Boli" pitchFamily="2" charset="0"/>
              </a:rPr>
              <a:t>февраль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находился на лечении в </a:t>
            </a:r>
            <a:r>
              <a:rPr lang="ru-RU" sz="1200" dirty="0" smtClean="0">
                <a:solidFill>
                  <a:srgbClr val="003374"/>
                </a:solidFill>
                <a:latin typeface="Constantia" panose="02030602050306030303" pitchFamily="18" charset="0"/>
                <a:cs typeface="MV Boli" pitchFamily="2" charset="0"/>
              </a:rPr>
              <a:t>эвакогоспитале </a:t>
            </a:r>
            <a:r>
              <a:rPr lang="ru-RU" sz="1200" dirty="0">
                <a:solidFill>
                  <a:srgbClr val="003374"/>
                </a:solidFill>
                <a:latin typeface="Constantia" panose="02030602050306030303" pitchFamily="18" charset="0"/>
                <a:cs typeface="MV Boli" pitchFamily="2" charset="0"/>
              </a:rPr>
              <a:t>№ </a:t>
            </a:r>
            <a:r>
              <a:rPr lang="ru-RU" sz="1200" dirty="0">
                <a:solidFill>
                  <a:srgbClr val="003374"/>
                </a:solidFill>
                <a:latin typeface="Times New Roman" panose="02020603050405020304" pitchFamily="18" charset="0"/>
                <a:cs typeface="Times New Roman" panose="02020603050405020304" pitchFamily="18" charset="0"/>
              </a:rPr>
              <a:t>60</a:t>
            </a:r>
            <a:r>
              <a:rPr lang="ru-RU" sz="1200" dirty="0">
                <a:solidFill>
                  <a:srgbClr val="003374"/>
                </a:solidFill>
                <a:latin typeface="Constantia" panose="02030602050306030303" pitchFamily="18" charset="0"/>
                <a:cs typeface="MV Boli" pitchFamily="2" charset="0"/>
              </a:rPr>
              <a:t>. С февраля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по </a:t>
            </a:r>
            <a:r>
              <a:rPr lang="ru-RU" sz="1200" dirty="0" smtClean="0">
                <a:solidFill>
                  <a:srgbClr val="003374"/>
                </a:solidFill>
                <a:latin typeface="Constantia" panose="02030602050306030303" pitchFamily="18" charset="0"/>
                <a:cs typeface="MV Boli" pitchFamily="2" charset="0"/>
              </a:rPr>
              <a:t>май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года стрелок </a:t>
            </a:r>
            <a:r>
              <a:rPr lang="ru-RU" sz="1200" dirty="0" smtClean="0">
                <a:solidFill>
                  <a:srgbClr val="003374"/>
                </a:solidFill>
                <a:latin typeface="Times New Roman" panose="02020603050405020304" pitchFamily="18" charset="0"/>
                <a:cs typeface="Times New Roman" panose="02020603050405020304" pitchFamily="18" charset="0"/>
              </a:rPr>
              <a:t>3-й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резервной заставы </a:t>
            </a:r>
            <a:r>
              <a:rPr lang="ru-RU" sz="1200" dirty="0" smtClean="0">
                <a:solidFill>
                  <a:srgbClr val="003374"/>
                </a:solidFill>
                <a:latin typeface="Times New Roman" panose="02020603050405020304" pitchFamily="18" charset="0"/>
                <a:cs typeface="Times New Roman" panose="02020603050405020304" pitchFamily="18" charset="0"/>
              </a:rPr>
              <a:t>105-го</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пограничного полка войск НКВД </a:t>
            </a:r>
            <a:r>
              <a:rPr lang="ru-RU" sz="1200" dirty="0" smtClean="0">
                <a:solidFill>
                  <a:srgbClr val="003374"/>
                </a:solidFill>
                <a:latin typeface="Times New Roman" panose="02020603050405020304" pitchFamily="18" charset="0"/>
                <a:cs typeface="Times New Roman" panose="02020603050405020304" pitchFamily="18" charset="0"/>
              </a:rPr>
              <a:t>1-го</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Белорусского фронта. </a:t>
            </a:r>
            <a:r>
              <a:rPr lang="ru-RU" sz="1200" dirty="0" smtClean="0">
                <a:solidFill>
                  <a:srgbClr val="003374"/>
                </a:solidFill>
                <a:latin typeface="Constantia" panose="02030602050306030303" pitchFamily="18" charset="0"/>
                <a:cs typeface="MV Boli" pitchFamily="2" charset="0"/>
              </a:rPr>
              <a:t>Участвовал </a:t>
            </a:r>
            <a:r>
              <a:rPr lang="ru-RU" sz="1200" dirty="0">
                <a:solidFill>
                  <a:srgbClr val="003374"/>
                </a:solidFill>
                <a:latin typeface="Constantia" panose="02030602050306030303" pitchFamily="18" charset="0"/>
                <a:cs typeface="MV Boli" pitchFamily="2" charset="0"/>
              </a:rPr>
              <a:t>в боях Ленинградского фронта, в том числе в операции «Невская Дубровка». Активно вел борьбу с бандитизмом в Западной Белоруссии. Участвовал совместно с войсками Красной Армии в разоружении и пленении немецких солдат и офицеров в городе Берлине. В мае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года расписывался на стенах Рейхстага.  </a:t>
            </a:r>
            <a:endParaRPr lang="ru-RU" sz="1200" dirty="0" smtClean="0">
              <a:solidFill>
                <a:srgbClr val="003374"/>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Демобилизован на основании Указа Президиума Верховного Совета Союза ССР от </a:t>
            </a:r>
            <a:r>
              <a:rPr lang="ru-RU" sz="1200" dirty="0" smtClean="0">
                <a:solidFill>
                  <a:srgbClr val="003374"/>
                </a:solidFill>
                <a:latin typeface="Times New Roman" panose="02020603050405020304" pitchFamily="18" charset="0"/>
                <a:cs typeface="Times New Roman" panose="02020603050405020304" pitchFamily="18" charset="0"/>
              </a:rPr>
              <a:t>20.03.1946</a:t>
            </a:r>
            <a:r>
              <a:rPr lang="ru-RU" sz="1200" dirty="0" smtClean="0">
                <a:solidFill>
                  <a:srgbClr val="003374"/>
                </a:solidFill>
                <a:latin typeface="Constantia" panose="02030602050306030303" pitchFamily="18" charset="0"/>
                <a:cs typeface="MV Boli" pitchFamily="2" charset="0"/>
              </a:rPr>
              <a:t> года.</a:t>
            </a:r>
          </a:p>
          <a:p>
            <a:pPr algn="just"/>
            <a:r>
              <a:rPr lang="ru-RU" sz="1200" dirty="0" smtClean="0">
                <a:solidFill>
                  <a:srgbClr val="003374"/>
                </a:solidFill>
                <a:latin typeface="Constantia" panose="02030602050306030303" pitchFamily="18" charset="0"/>
                <a:cs typeface="MV Boli" pitchFamily="2" charset="0"/>
              </a:rPr>
              <a:t>   Вернулся домой в мае </a:t>
            </a:r>
            <a:r>
              <a:rPr lang="ru-RU" sz="1200" dirty="0" smtClean="0">
                <a:solidFill>
                  <a:srgbClr val="003374"/>
                </a:solidFill>
                <a:latin typeface="Times New Roman" panose="02020603050405020304" pitchFamily="18" charset="0"/>
                <a:cs typeface="Times New Roman" panose="02020603050405020304" pitchFamily="18" charset="0"/>
              </a:rPr>
              <a:t>1946</a:t>
            </a:r>
            <a:r>
              <a:rPr lang="ru-RU" sz="1200" dirty="0" smtClean="0">
                <a:solidFill>
                  <a:srgbClr val="003374"/>
                </a:solidFill>
                <a:latin typeface="Constantia" panose="02030602050306030303" pitchFamily="18" charset="0"/>
                <a:cs typeface="MV Boli" pitchFamily="2" charset="0"/>
              </a:rPr>
              <a:t> года.    Награжден орденом «Красной Звезды», медалями «За оборону Ленинграда», «За боевые заслуги», «За взятие Берлина», «За победу над Германией», юбилейными медалями. После войны работал в колхозе «Заветы Ильича» трактористом. </a:t>
            </a:r>
            <a:r>
              <a:rPr lang="ru-RU" sz="1200" dirty="0">
                <a:solidFill>
                  <a:srgbClr val="003374"/>
                </a:solidFill>
                <a:latin typeface="Constantia" panose="02030602050306030303" pitchFamily="18" charset="0"/>
                <a:cs typeface="MV Boli" pitchFamily="2" charset="0"/>
              </a:rPr>
              <a:t>Ушел из жизни </a:t>
            </a:r>
            <a:r>
              <a:rPr lang="ru-RU" sz="1200" dirty="0" smtClean="0">
                <a:solidFill>
                  <a:srgbClr val="003374"/>
                </a:solidFill>
                <a:latin typeface="Times New Roman" panose="02020603050405020304" pitchFamily="18" charset="0"/>
                <a:cs typeface="Times New Roman" panose="02020603050405020304" pitchFamily="18" charset="0"/>
              </a:rPr>
              <a:t>30</a:t>
            </a:r>
            <a:r>
              <a:rPr lang="ru-RU" sz="1200" dirty="0" smtClean="0">
                <a:solidFill>
                  <a:srgbClr val="003374"/>
                </a:solidFill>
                <a:latin typeface="Constantia" panose="02030602050306030303" pitchFamily="18" charset="0"/>
                <a:cs typeface="MV Boli" pitchFamily="2" charset="0"/>
              </a:rPr>
              <a:t> марта </a:t>
            </a:r>
            <a:r>
              <a:rPr lang="ru-RU" sz="1200" dirty="0" smtClean="0">
                <a:solidFill>
                  <a:srgbClr val="003374"/>
                </a:solidFill>
                <a:latin typeface="Times New Roman" panose="02020603050405020304" pitchFamily="18" charset="0"/>
                <a:cs typeface="Times New Roman" panose="02020603050405020304" pitchFamily="18" charset="0"/>
              </a:rPr>
              <a:t>1985</a:t>
            </a:r>
            <a:r>
              <a:rPr lang="ru-RU" sz="1200" dirty="0" smtClean="0">
                <a:solidFill>
                  <a:srgbClr val="003374"/>
                </a:solidFill>
                <a:latin typeface="Constantia" panose="02030602050306030303" pitchFamily="18" charset="0"/>
                <a:cs typeface="MV Boli" pitchFamily="2" charset="0"/>
              </a:rPr>
              <a:t> года.</a:t>
            </a:r>
          </a:p>
        </p:txBody>
      </p:sp>
      <p:sp>
        <p:nvSpPr>
          <p:cNvPr id="19" name="TextBox 18"/>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391583" y="6019846"/>
            <a:ext cx="324036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Белоусова Ольга Юрьевна,</a:t>
            </a:r>
          </a:p>
          <a:p>
            <a:pPr indent="72000"/>
            <a:r>
              <a:rPr lang="ru-RU" sz="1100" dirty="0">
                <a:latin typeface="Constantia" panose="02030602050306030303" pitchFamily="18" charset="0"/>
                <a:cs typeface="MV Boli" pitchFamily="2" charset="0"/>
              </a:rPr>
              <a:t>з</a:t>
            </a:r>
            <a:r>
              <a:rPr lang="ru-RU" sz="1100" dirty="0" smtClean="0">
                <a:latin typeface="Constantia" panose="02030602050306030303" pitchFamily="18" charset="0"/>
                <a:cs typeface="MV Boli" pitchFamily="2" charset="0"/>
              </a:rPr>
              <a:t>аместитель начальника отдела № </a:t>
            </a:r>
            <a:r>
              <a:rPr lang="ru-RU" sz="1100" dirty="0" smtClean="0">
                <a:latin typeface="Times New Roman" panose="02020603050405020304" pitchFamily="18" charset="0"/>
                <a:cs typeface="Times New Roman" panose="02020603050405020304" pitchFamily="18" charset="0"/>
              </a:rPr>
              <a:t>4</a:t>
            </a:r>
            <a:endParaRPr lang="ru-RU"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179747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8" y="343933"/>
            <a:ext cx="4123796" cy="5565626"/>
          </a:xfrm>
          <a:prstGeom prst="rect">
            <a:avLst/>
          </a:prstGeom>
          <a:noFill/>
        </p:spPr>
        <p:txBody>
          <a:bodyPr wrap="square" rtlCol="0">
            <a:spAutoFit/>
          </a:bodyPr>
          <a:lstStyle/>
          <a:p>
            <a:pPr algn="ctr">
              <a:lnSpc>
                <a:spcPts val="1500"/>
              </a:lnSpc>
              <a:spcAft>
                <a:spcPts val="400"/>
              </a:spcAft>
            </a:pPr>
            <a:r>
              <a:rPr lang="ru-RU" sz="1400" b="1" dirty="0" smtClean="0">
                <a:solidFill>
                  <a:srgbClr val="C00000"/>
                </a:solidFill>
                <a:latin typeface="Constantia" panose="02030602050306030303" pitchFamily="18" charset="0"/>
                <a:cs typeface="MV Boli" pitchFamily="2" charset="0"/>
              </a:rPr>
              <a:t>СКВОРЦОВ  </a:t>
            </a:r>
          </a:p>
          <a:p>
            <a:pPr algn="ctr">
              <a:lnSpc>
                <a:spcPts val="1500"/>
              </a:lnSpc>
              <a:spcAft>
                <a:spcPts val="400"/>
              </a:spcAft>
            </a:pPr>
            <a:r>
              <a:rPr lang="ru-RU" sz="1400" b="1" dirty="0" smtClean="0">
                <a:solidFill>
                  <a:srgbClr val="C00000"/>
                </a:solidFill>
                <a:latin typeface="Constantia" panose="02030602050306030303" pitchFamily="18" charset="0"/>
                <a:cs typeface="MV Boli" pitchFamily="2" charset="0"/>
              </a:rPr>
              <a:t>МИХАИЛ  АНДРЕЕВИЧ</a:t>
            </a:r>
            <a:endParaRPr lang="ru-RU" sz="1400" b="1" dirty="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b="1" dirty="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Мой прадед - Скворцов Михаил Андреевич, красноармеец  родился в </a:t>
            </a:r>
            <a:r>
              <a:rPr lang="ru-RU" sz="1200" dirty="0">
                <a:solidFill>
                  <a:srgbClr val="003374"/>
                </a:solidFill>
                <a:latin typeface="Times New Roman" panose="02020603050405020304" pitchFamily="18" charset="0"/>
                <a:cs typeface="Times New Roman" panose="02020603050405020304" pitchFamily="18" charset="0"/>
              </a:rPr>
              <a:t>1915</a:t>
            </a:r>
            <a:r>
              <a:rPr lang="ru-RU" sz="1200" dirty="0">
                <a:solidFill>
                  <a:srgbClr val="003374"/>
                </a:solidFill>
                <a:latin typeface="Constantia" panose="02030602050306030303" pitchFamily="18" charset="0"/>
                <a:cs typeface="MV Boli" pitchFamily="2" charset="0"/>
              </a:rPr>
              <a:t> году в д. Иванково Владычневского сельского поселения Ярославской области (сейчас Нерехтский район Костромской области). В семье было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MV Boli" pitchFamily="2" charset="0"/>
              </a:rPr>
              <a:t> детей: </a:t>
            </a:r>
            <a:r>
              <a:rPr lang="ru-RU" sz="1200" dirty="0">
                <a:solidFill>
                  <a:srgbClr val="003374"/>
                </a:solidFill>
                <a:latin typeface="Times New Roman" panose="02020603050405020304" pitchFamily="18" charset="0"/>
                <a:cs typeface="Times New Roman" panose="02020603050405020304" pitchFamily="18" charset="0"/>
              </a:rPr>
              <a:t>4</a:t>
            </a:r>
            <a:r>
              <a:rPr lang="ru-RU" sz="1200" dirty="0">
                <a:solidFill>
                  <a:srgbClr val="003374"/>
                </a:solidFill>
                <a:latin typeface="Constantia" panose="02030602050306030303" pitchFamily="18" charset="0"/>
                <a:cs typeface="MV Boli" pitchFamily="2" charset="0"/>
              </a:rPr>
              <a:t> сестры и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MV Boli" pitchFamily="2" charset="0"/>
              </a:rPr>
              <a:t> братьев, прадед - самый младший. Все братья погибли: трое - в Гражданскую войну, трое - в Отечественную войну (один из братьев – Скворцов Дмитрий Андреевич – пропал без вести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году, про остальных ничего неизвестно). До службы в армии у прадеда уже было двое детей – моя бабушка и её </a:t>
            </a:r>
            <a:r>
              <a:rPr lang="ru-RU" sz="1200" dirty="0" smtClean="0">
                <a:solidFill>
                  <a:srgbClr val="003374"/>
                </a:solidFill>
                <a:latin typeface="Constantia" panose="02030602050306030303" pitchFamily="18" charset="0"/>
                <a:cs typeface="MV Boli" pitchFamily="2" charset="0"/>
              </a:rPr>
              <a:t>брат. </a:t>
            </a:r>
            <a:r>
              <a:rPr lang="ru-RU" sz="1200" dirty="0">
                <a:solidFill>
                  <a:srgbClr val="003374"/>
                </a:solidFill>
                <a:latin typeface="Constantia" panose="02030602050306030303" pitchFamily="18" charset="0"/>
                <a:cs typeface="MV Boli" pitchFamily="2" charset="0"/>
              </a:rPr>
              <a:t>Прадед служил в Смоленске, в кавалерии. Из армии пришёл, </a:t>
            </a:r>
            <a:r>
              <a:rPr lang="ru-RU" sz="1200" dirty="0" smtClean="0">
                <a:solidFill>
                  <a:srgbClr val="003374"/>
                </a:solidFill>
                <a:latin typeface="Constantia" panose="02030602050306030303" pitchFamily="18" charset="0"/>
                <a:cs typeface="MV Boli" pitchFamily="2" charset="0"/>
              </a:rPr>
              <a:t>отслужив     </a:t>
            </a:r>
            <a:r>
              <a:rPr lang="ru-RU" sz="1200" dirty="0">
                <a:solidFill>
                  <a:srgbClr val="003374"/>
                </a:solidFill>
                <a:latin typeface="Times New Roman" panose="02020603050405020304" pitchFamily="18" charset="0"/>
                <a:cs typeface="Times New Roman" panose="02020603050405020304" pitchFamily="18" charset="0"/>
              </a:rPr>
              <a:t>3</a:t>
            </a:r>
            <a:r>
              <a:rPr lang="ru-RU" sz="1200" dirty="0">
                <a:solidFill>
                  <a:srgbClr val="003374"/>
                </a:solidFill>
                <a:latin typeface="Constantia" panose="02030602050306030303" pitchFamily="18" charset="0"/>
                <a:cs typeface="MV Boli" pitchFamily="2" charset="0"/>
              </a:rPr>
              <a:t> года, в ноябре </a:t>
            </a:r>
            <a:r>
              <a:rPr lang="ru-RU" sz="1200" dirty="0">
                <a:solidFill>
                  <a:srgbClr val="003374"/>
                </a:solidFill>
                <a:latin typeface="Times New Roman" panose="02020603050405020304" pitchFamily="18" charset="0"/>
                <a:cs typeface="Times New Roman" panose="02020603050405020304" pitchFamily="18" charset="0"/>
              </a:rPr>
              <a:t>1940</a:t>
            </a:r>
            <a:r>
              <a:rPr lang="ru-RU" sz="1200" dirty="0">
                <a:solidFill>
                  <a:srgbClr val="003374"/>
                </a:solidFill>
                <a:latin typeface="Constantia" panose="02030602050306030303" pitchFamily="18" charset="0"/>
                <a:cs typeface="MV Boli" pitchFamily="2" charset="0"/>
              </a:rPr>
              <a:t> года. </a:t>
            </a:r>
            <a:r>
              <a:rPr lang="ru-RU" sz="1200" dirty="0" smtClean="0">
                <a:solidFill>
                  <a:srgbClr val="003374"/>
                </a:solidFill>
                <a:latin typeface="Times New Roman" panose="02020603050405020304" pitchFamily="18" charset="0"/>
                <a:cs typeface="Times New Roman" panose="02020603050405020304" pitchFamily="18" charset="0"/>
              </a:rPr>
              <a:t>22</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июня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прадеда призвали в армию в Заполярье. Каждый день приходили </a:t>
            </a:r>
            <a:r>
              <a:rPr lang="ru-RU" sz="1200" dirty="0" smtClean="0">
                <a:solidFill>
                  <a:srgbClr val="003374"/>
                </a:solidFill>
                <a:latin typeface="Constantia" panose="02030602050306030303" pitchFamily="18" charset="0"/>
                <a:cs typeface="MV Boli" pitchFamily="2" charset="0"/>
              </a:rPr>
              <a:t>фронтовые </a:t>
            </a:r>
            <a:r>
              <a:rPr lang="ru-RU" sz="1200" dirty="0">
                <a:solidFill>
                  <a:srgbClr val="003374"/>
                </a:solidFill>
                <a:latin typeface="Constantia" panose="02030602050306030303" pitchFamily="18" charset="0"/>
                <a:cs typeface="MV Boli" pitchFamily="2" charset="0"/>
              </a:rPr>
              <a:t>письма-треугольники. Бабушка помнит открытку из Кандалакши - отец очень беспокоился, так как жена была на сносях, ждала третьего ребёнка. </a:t>
            </a:r>
          </a:p>
          <a:p>
            <a:pPr algn="just"/>
            <a:r>
              <a:rPr lang="ru-RU" sz="1200" dirty="0" smtClean="0">
                <a:solidFill>
                  <a:srgbClr val="003374"/>
                </a:solidFill>
                <a:latin typeface="Constantia" panose="02030602050306030303" pitchFamily="18" charset="0"/>
                <a:cs typeface="MV Boli" pitchFamily="2" charset="0"/>
              </a:rPr>
              <a:t>   Погиб </a:t>
            </a:r>
            <a:r>
              <a:rPr lang="ru-RU" sz="1200" dirty="0">
                <a:solidFill>
                  <a:srgbClr val="003374"/>
                </a:solidFill>
                <a:latin typeface="Constantia" panose="02030602050306030303" pitchFamily="18" charset="0"/>
                <a:cs typeface="MV Boli" pitchFamily="2" charset="0"/>
              </a:rPr>
              <a:t>Михаил Андреевич </a:t>
            </a:r>
            <a:r>
              <a:rPr lang="ru-RU" sz="1200" dirty="0">
                <a:solidFill>
                  <a:srgbClr val="003374"/>
                </a:solidFill>
                <a:latin typeface="Times New Roman" panose="02020603050405020304" pitchFamily="18" charset="0"/>
                <a:cs typeface="Times New Roman" panose="02020603050405020304" pitchFamily="18" charset="0"/>
              </a:rPr>
              <a:t>17</a:t>
            </a:r>
            <a:r>
              <a:rPr lang="ru-RU" sz="1200" dirty="0">
                <a:solidFill>
                  <a:srgbClr val="003374"/>
                </a:solidFill>
                <a:latin typeface="Constantia" panose="02030602050306030303" pitchFamily="18" charset="0"/>
                <a:cs typeface="MV Boli" pitchFamily="2" charset="0"/>
              </a:rPr>
              <a:t> июля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в Кольском районе Мурманской области при разведке в тылу врага, от пули финской «кукушки». </a:t>
            </a:r>
          </a:p>
          <a:p>
            <a:pPr algn="just"/>
            <a:r>
              <a:rPr lang="ru-RU" sz="1200" dirty="0" smtClean="0">
                <a:solidFill>
                  <a:srgbClr val="003374"/>
                </a:solidFill>
                <a:latin typeface="Constantia" panose="02030602050306030303" pitchFamily="18" charset="0"/>
                <a:cs typeface="MV Boli" pitchFamily="2" charset="0"/>
              </a:rPr>
              <a:t>   Прадед </a:t>
            </a:r>
            <a:r>
              <a:rPr lang="ru-RU" sz="1200" dirty="0">
                <a:solidFill>
                  <a:srgbClr val="003374"/>
                </a:solidFill>
                <a:latin typeface="Constantia" panose="02030602050306030303" pitchFamily="18" charset="0"/>
                <a:cs typeface="MV Boli" pitchFamily="2" charset="0"/>
              </a:rPr>
              <a:t>пал смертью храбрых, проявив геройство и мужество и был захоронен в братской </a:t>
            </a:r>
            <a:r>
              <a:rPr lang="ru-RU" sz="1200" dirty="0" smtClean="0">
                <a:solidFill>
                  <a:srgbClr val="003374"/>
                </a:solidFill>
                <a:latin typeface="Constantia" panose="02030602050306030303" pitchFamily="18" charset="0"/>
                <a:cs typeface="MV Boli" pitchFamily="2" charset="0"/>
              </a:rPr>
              <a:t>могиле на            </a:t>
            </a:r>
            <a:r>
              <a:rPr lang="ru-RU" sz="1200" dirty="0" smtClean="0">
                <a:solidFill>
                  <a:srgbClr val="003374"/>
                </a:solidFill>
                <a:latin typeface="Times New Roman" panose="02020603050405020304" pitchFamily="18" charset="0"/>
                <a:cs typeface="Times New Roman" panose="02020603050405020304" pitchFamily="18" charset="0"/>
              </a:rPr>
              <a:t>81-м </a:t>
            </a:r>
            <a:r>
              <a:rPr lang="ru-RU" sz="1200" dirty="0">
                <a:solidFill>
                  <a:srgbClr val="003374"/>
                </a:solidFill>
                <a:latin typeface="Constantia" panose="02030602050306030303" pitchFamily="18" charset="0"/>
                <a:cs typeface="MV Boli" pitchFamily="2" charset="0"/>
              </a:rPr>
              <a:t>километре дороги Мурманск - Печенега. Всего в этой могиле похоронено </a:t>
            </a:r>
            <a:r>
              <a:rPr lang="ru-RU" sz="1200" dirty="0">
                <a:solidFill>
                  <a:srgbClr val="003374"/>
                </a:solidFill>
                <a:latin typeface="Times New Roman" panose="02020603050405020304" pitchFamily="18" charset="0"/>
                <a:cs typeface="Times New Roman" panose="02020603050405020304" pitchFamily="18" charset="0"/>
              </a:rPr>
              <a:t>1403</a:t>
            </a:r>
            <a:r>
              <a:rPr lang="ru-RU" sz="1200" dirty="0">
                <a:solidFill>
                  <a:srgbClr val="003374"/>
                </a:solidFill>
                <a:latin typeface="Constantia" panose="02030602050306030303" pitchFamily="18" charset="0"/>
                <a:cs typeface="MV Boli" pitchFamily="2" charset="0"/>
              </a:rPr>
              <a:t> человека</a:t>
            </a:r>
            <a:r>
              <a:rPr lang="ru-RU" sz="1200" dirty="0" smtClean="0">
                <a:solidFill>
                  <a:srgbClr val="003374"/>
                </a:solidFill>
                <a:latin typeface="Constantia" panose="02030602050306030303" pitchFamily="18" charset="0"/>
                <a:cs typeface="MV Boli" pitchFamily="2" charset="0"/>
              </a:rPr>
              <a:t>. Его </a:t>
            </a:r>
            <a:r>
              <a:rPr lang="ru-RU" sz="1200" dirty="0">
                <a:solidFill>
                  <a:srgbClr val="003374"/>
                </a:solidFill>
                <a:latin typeface="Constantia" panose="02030602050306030303" pitchFamily="18" charset="0"/>
                <a:cs typeface="MV Boli" pitchFamily="2" charset="0"/>
              </a:rPr>
              <a:t>друг из соседней деревни, с которым прадед вместе отправлялся на фронт, прислал письмо своей жене, в котором  сообщал, что его друга Мишу Скворцова убили. </a:t>
            </a:r>
          </a:p>
        </p:txBody>
      </p:sp>
      <p:pic>
        <p:nvPicPr>
          <p:cNvPr id="15" name="Picture 2"/>
          <p:cNvPicPr>
            <a:picLocks noChangeAspect="1" noChangeArrowheads="1"/>
          </p:cNvPicPr>
          <p:nvPr/>
        </p:nvPicPr>
        <p:blipFill>
          <a:blip r:embed="rId6" cstate="print">
            <a:lum/>
          </a:blip>
          <a:srcRect/>
          <a:stretch>
            <a:fillRect/>
          </a:stretch>
        </p:blipFill>
        <p:spPr bwMode="auto">
          <a:xfrm>
            <a:off x="4748858" y="364040"/>
            <a:ext cx="4117859" cy="5796000"/>
          </a:xfrm>
          <a:prstGeom prst="rect">
            <a:avLst/>
          </a:prstGeom>
          <a:noFill/>
          <a:ln w="9525">
            <a:noFill/>
            <a:miter lim="800000"/>
            <a:headEnd/>
            <a:tailEnd/>
          </a:ln>
          <a:effectLst>
            <a:softEdge rad="317500"/>
          </a:effectLst>
        </p:spPr>
      </p:pic>
      <p:pic>
        <p:nvPicPr>
          <p:cNvPr id="1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sp>
        <p:nvSpPr>
          <p:cNvPr id="21" name="TextBox 20"/>
          <p:cNvSpPr txBox="1"/>
          <p:nvPr/>
        </p:nvSpPr>
        <p:spPr>
          <a:xfrm>
            <a:off x="397935" y="5944596"/>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Киселева Ксения Александровна,</a:t>
            </a:r>
          </a:p>
          <a:p>
            <a:pPr indent="72000"/>
            <a:r>
              <a:rPr lang="ru-RU" sz="1100" dirty="0" smtClean="0">
                <a:latin typeface="Constantia" panose="02030602050306030303" pitchFamily="18" charset="0"/>
                <a:cs typeface="MV Boli" pitchFamily="2" charset="0"/>
              </a:rPr>
              <a:t>специалист  административно-финансового отдела</a:t>
            </a:r>
            <a:endParaRPr lang="ru-RU" sz="1100" dirty="0">
              <a:latin typeface="Constantia" panose="02030602050306030303" pitchFamily="18" charset="0"/>
            </a:endParaRPr>
          </a:p>
        </p:txBody>
      </p:sp>
    </p:spTree>
    <p:extLst>
      <p:ext uri="{BB962C8B-B14F-4D97-AF65-F5344CB8AC3E}">
        <p14:creationId xmlns:p14="http://schemas.microsoft.com/office/powerpoint/2010/main" val="20169561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8" y="343933"/>
            <a:ext cx="4123796" cy="5678478"/>
          </a:xfrm>
          <a:prstGeom prst="rect">
            <a:avLst/>
          </a:prstGeom>
          <a:noFill/>
        </p:spPr>
        <p:txBody>
          <a:bodyPr wrap="square" rtlCol="0">
            <a:spAutoFit/>
          </a:bodyPr>
          <a:lstStyle/>
          <a:p>
            <a:pPr algn="ctr">
              <a:lnSpc>
                <a:spcPts val="1500"/>
              </a:lnSpc>
              <a:spcAft>
                <a:spcPts val="400"/>
              </a:spcAft>
            </a:pPr>
            <a:r>
              <a:rPr lang="ru-RU" sz="1400" b="1" dirty="0">
                <a:solidFill>
                  <a:srgbClr val="C00000"/>
                </a:solidFill>
                <a:latin typeface="Constantia" panose="02030602050306030303" pitchFamily="18" charset="0"/>
                <a:cs typeface="MV Boli" pitchFamily="2" charset="0"/>
              </a:rPr>
              <a:t>ОДНОШИВКИН </a:t>
            </a:r>
            <a:endParaRPr lang="ru-RU" sz="1400" b="1" dirty="0" smtClean="0">
              <a:solidFill>
                <a:srgbClr val="C00000"/>
              </a:solidFill>
              <a:latin typeface="Constantia" panose="02030602050306030303" pitchFamily="18" charset="0"/>
              <a:cs typeface="MV Boli" pitchFamily="2" charset="0"/>
            </a:endParaRPr>
          </a:p>
          <a:p>
            <a:pPr algn="ctr">
              <a:lnSpc>
                <a:spcPts val="1500"/>
              </a:lnSpc>
              <a:spcAft>
                <a:spcPts val="400"/>
              </a:spcAft>
            </a:pPr>
            <a:r>
              <a:rPr lang="ru-RU" sz="1400" b="1" dirty="0" smtClean="0">
                <a:solidFill>
                  <a:srgbClr val="C00000"/>
                </a:solidFill>
                <a:latin typeface="Constantia" panose="02030602050306030303" pitchFamily="18" charset="0"/>
                <a:cs typeface="MV Boli" pitchFamily="2" charset="0"/>
              </a:rPr>
              <a:t>АЛЕКСЕЙ  МИХАЙЛОВИЧ</a:t>
            </a:r>
          </a:p>
          <a:p>
            <a:pPr algn="just">
              <a:spcAft>
                <a:spcPts val="400"/>
              </a:spcAft>
            </a:pPr>
            <a:endParaRPr lang="ru-RU" sz="400" b="1" dirty="0" smtClean="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Родился </a:t>
            </a:r>
            <a:r>
              <a:rPr lang="ru-RU" sz="1200" dirty="0">
                <a:solidFill>
                  <a:srgbClr val="003374"/>
                </a:solidFill>
                <a:latin typeface="Times New Roman" panose="02020603050405020304" pitchFamily="18" charset="0"/>
                <a:cs typeface="Times New Roman" panose="02020603050405020304" pitchFamily="18" charset="0"/>
              </a:rPr>
              <a:t>18</a:t>
            </a:r>
            <a:r>
              <a:rPr lang="ru-RU" sz="1200" dirty="0">
                <a:solidFill>
                  <a:srgbClr val="003374"/>
                </a:solidFill>
                <a:latin typeface="Constantia" panose="02030602050306030303" pitchFamily="18" charset="0"/>
                <a:cs typeface="MV Boli" pitchFamily="2" charset="0"/>
              </a:rPr>
              <a:t> июня </a:t>
            </a:r>
            <a:r>
              <a:rPr lang="ru-RU" sz="1200" dirty="0">
                <a:solidFill>
                  <a:srgbClr val="003374"/>
                </a:solidFill>
                <a:latin typeface="Times New Roman" panose="02020603050405020304" pitchFamily="18" charset="0"/>
                <a:cs typeface="Times New Roman" panose="02020603050405020304" pitchFamily="18" charset="0"/>
              </a:rPr>
              <a:t>1913</a:t>
            </a:r>
            <a:r>
              <a:rPr lang="ru-RU" sz="1200" dirty="0">
                <a:solidFill>
                  <a:srgbClr val="003374"/>
                </a:solidFill>
                <a:latin typeface="Constantia" panose="02030602050306030303" pitchFamily="18" charset="0"/>
                <a:cs typeface="MV Boli" pitchFamily="2" charset="0"/>
              </a:rPr>
              <a:t> года. Место рождения </a:t>
            </a:r>
            <a:r>
              <a:rPr lang="ru-RU" sz="1200" dirty="0" smtClean="0">
                <a:solidFill>
                  <a:srgbClr val="003374"/>
                </a:solidFill>
                <a:latin typeface="Constantia" panose="02030602050306030303" pitchFamily="18" charset="0"/>
                <a:cs typeface="MV Boli" pitchFamily="2" charset="0"/>
              </a:rPr>
              <a:t>–              д</a:t>
            </a:r>
            <a:r>
              <a:rPr lang="ru-RU" sz="1200" dirty="0">
                <a:solidFill>
                  <a:srgbClr val="003374"/>
                </a:solidFill>
                <a:latin typeface="Constantia" panose="02030602050306030303" pitchFamily="18" charset="0"/>
                <a:cs typeface="MV Boli" pitchFamily="2" charset="0"/>
              </a:rPr>
              <a:t>. Большая Подволочка Котельнического района  Кировской области. </a:t>
            </a:r>
            <a:endParaRPr lang="ru-RU" sz="1200" dirty="0" smtClean="0">
              <a:solidFill>
                <a:srgbClr val="003374"/>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Член </a:t>
            </a:r>
            <a:r>
              <a:rPr lang="ru-RU" sz="1200" dirty="0">
                <a:solidFill>
                  <a:srgbClr val="003374"/>
                </a:solidFill>
                <a:latin typeface="Constantia" panose="02030602050306030303" pitchFamily="18" charset="0"/>
                <a:cs typeface="MV Boli" pitchFamily="2" charset="0"/>
              </a:rPr>
              <a:t>партии с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a:t>
            </a:r>
            <a:endParaRPr lang="ru-RU" sz="1200" dirty="0" smtClean="0">
              <a:solidFill>
                <a:srgbClr val="003374"/>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Военное </a:t>
            </a:r>
            <a:r>
              <a:rPr lang="ru-RU" sz="1200" dirty="0">
                <a:solidFill>
                  <a:srgbClr val="003374"/>
                </a:solidFill>
                <a:latin typeface="Constantia" panose="02030602050306030303" pitchFamily="18" charset="0"/>
                <a:cs typeface="MV Boli" pitchFamily="2" charset="0"/>
              </a:rPr>
              <a:t>образование: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MV Boli" pitchFamily="2" charset="0"/>
              </a:rPr>
              <a:t> месяцев школа связи младших командиров в </a:t>
            </a:r>
            <a:r>
              <a:rPr lang="ru-RU" sz="1200" dirty="0">
                <a:solidFill>
                  <a:srgbClr val="003374"/>
                </a:solidFill>
                <a:latin typeface="Times New Roman" panose="02020603050405020304" pitchFamily="18" charset="0"/>
                <a:cs typeface="Times New Roman" panose="02020603050405020304" pitchFamily="18" charset="0"/>
              </a:rPr>
              <a:t>1935</a:t>
            </a:r>
            <a:r>
              <a:rPr lang="ru-RU" sz="1200" dirty="0">
                <a:solidFill>
                  <a:srgbClr val="003374"/>
                </a:solidFill>
                <a:latin typeface="Constantia" panose="02030602050306030303" pitchFamily="18" charset="0"/>
                <a:cs typeface="MV Boli" pitchFamily="2" charset="0"/>
              </a:rPr>
              <a:t> году</a:t>
            </a:r>
            <a:r>
              <a:rPr lang="ru-RU" sz="1200" dirty="0" smtClean="0">
                <a:solidFill>
                  <a:srgbClr val="003374"/>
                </a:solidFill>
                <a:latin typeface="Constantia" panose="02030602050306030303" pitchFamily="18" charset="0"/>
                <a:cs typeface="MV Boli" pitchFamily="2" charset="0"/>
              </a:rPr>
              <a:t>.</a:t>
            </a: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Прохождение службы: с </a:t>
            </a:r>
            <a:r>
              <a:rPr lang="ru-RU" sz="1200" dirty="0">
                <a:solidFill>
                  <a:srgbClr val="003374"/>
                </a:solidFill>
                <a:latin typeface="Times New Roman" panose="02020603050405020304" pitchFamily="18" charset="0"/>
                <a:cs typeface="Times New Roman" panose="02020603050405020304" pitchFamily="18" charset="0"/>
              </a:rPr>
              <a:t>1935</a:t>
            </a:r>
            <a:r>
              <a:rPr lang="ru-RU" sz="1200" dirty="0">
                <a:solidFill>
                  <a:srgbClr val="003374"/>
                </a:solidFill>
                <a:latin typeface="Constantia" panose="02030602050306030303" pitchFamily="18" charset="0"/>
                <a:cs typeface="MV Boli" pitchFamily="2" charset="0"/>
              </a:rPr>
              <a:t> по </a:t>
            </a:r>
            <a:r>
              <a:rPr lang="ru-RU" sz="1200" dirty="0">
                <a:solidFill>
                  <a:srgbClr val="003374"/>
                </a:solidFill>
                <a:latin typeface="Times New Roman" panose="02020603050405020304" pitchFamily="18" charset="0"/>
                <a:cs typeface="Times New Roman" panose="02020603050405020304" pitchFamily="18" charset="0"/>
              </a:rPr>
              <a:t>1937</a:t>
            </a:r>
            <a:r>
              <a:rPr lang="ru-RU" sz="1200" dirty="0">
                <a:solidFill>
                  <a:srgbClr val="003374"/>
                </a:solidFill>
                <a:latin typeface="Constantia" panose="02030602050306030303" pitchFamily="18" charset="0"/>
                <a:cs typeface="MV Boli" pitchFamily="2" charset="0"/>
              </a:rPr>
              <a:t> год – старший техник телеграфа отдельного батальона связи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17-й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стрелковый корпус. </a:t>
            </a:r>
          </a:p>
          <a:p>
            <a:pPr algn="just"/>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по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 – командир взвода связи – отдельный батальон связи </a:t>
            </a:r>
            <a:r>
              <a:rPr lang="ru-RU" sz="1200" dirty="0" smtClean="0">
                <a:solidFill>
                  <a:srgbClr val="003374"/>
                </a:solidFill>
                <a:latin typeface="Times New Roman" panose="02020603050405020304" pitchFamily="18" charset="0"/>
                <a:cs typeface="Times New Roman" panose="02020603050405020304" pitchFamily="18" charset="0"/>
              </a:rPr>
              <a:t>29-й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стрелковой бригады.</a:t>
            </a:r>
          </a:p>
          <a:p>
            <a:pPr algn="just"/>
            <a:r>
              <a:rPr lang="ru-RU" sz="1200" dirty="0">
                <a:solidFill>
                  <a:srgbClr val="003374"/>
                </a:solidFill>
                <a:latin typeface="Constantia" panose="02030602050306030303" pitchFamily="18" charset="0"/>
                <a:cs typeface="MV Boli" pitchFamily="2" charset="0"/>
              </a:rPr>
              <a:t>С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по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MV Boli" pitchFamily="2" charset="0"/>
              </a:rPr>
              <a:t> год  – командир штабной роты связи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42-ая</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гвардейская краснознаменная дивизия – западный фронт.</a:t>
            </a:r>
          </a:p>
          <a:p>
            <a:pPr algn="just"/>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MV Boli" pitchFamily="2" charset="0"/>
              </a:rPr>
              <a:t> по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год заместитель командира роты по технической части </a:t>
            </a:r>
            <a:r>
              <a:rPr lang="ru-RU" sz="1200" dirty="0" smtClean="0">
                <a:solidFill>
                  <a:srgbClr val="003374"/>
                </a:solidFill>
                <a:latin typeface="Constantia" panose="02030602050306030303" pitchFamily="18" charset="0"/>
                <a:cs typeface="MV Boli" pitchFamily="2" charset="0"/>
              </a:rPr>
              <a:t>– город </a:t>
            </a:r>
            <a:r>
              <a:rPr lang="ru-RU" sz="1200" dirty="0">
                <a:solidFill>
                  <a:srgbClr val="003374"/>
                </a:solidFill>
                <a:latin typeface="Constantia" panose="02030602050306030303" pitchFamily="18" charset="0"/>
                <a:cs typeface="MV Boli" pitchFamily="2" charset="0"/>
              </a:rPr>
              <a:t>Москва, </a:t>
            </a:r>
            <a:r>
              <a:rPr lang="ru-RU" sz="1200" dirty="0" smtClean="0">
                <a:solidFill>
                  <a:srgbClr val="003374"/>
                </a:solidFill>
                <a:latin typeface="Times New Roman" panose="02020603050405020304" pitchFamily="18" charset="0"/>
                <a:cs typeface="Times New Roman" panose="02020603050405020304" pitchFamily="18" charset="0"/>
              </a:rPr>
              <a:t>885-й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отдельный </a:t>
            </a:r>
            <a:r>
              <a:rPr lang="ru-RU" sz="1200" dirty="0" smtClean="0">
                <a:solidFill>
                  <a:srgbClr val="003374"/>
                </a:solidFill>
                <a:latin typeface="Constantia" panose="02030602050306030303" pitchFamily="18" charset="0"/>
                <a:cs typeface="MV Boli" pitchFamily="2" charset="0"/>
              </a:rPr>
              <a:t>станционно-эксплутационно </a:t>
            </a:r>
            <a:r>
              <a:rPr lang="ru-RU" sz="1200" dirty="0">
                <a:solidFill>
                  <a:srgbClr val="003374"/>
                </a:solidFill>
                <a:latin typeface="Constantia" panose="02030602050306030303" pitchFamily="18" charset="0"/>
                <a:cs typeface="MV Boli" pitchFamily="2" charset="0"/>
              </a:rPr>
              <a:t>телеграфный батальон.</a:t>
            </a:r>
          </a:p>
          <a:p>
            <a:pPr algn="just"/>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по </a:t>
            </a:r>
            <a:r>
              <a:rPr lang="ru-RU" sz="1200" dirty="0" smtClean="0">
                <a:solidFill>
                  <a:srgbClr val="003374"/>
                </a:solidFill>
                <a:latin typeface="Times New Roman" panose="02020603050405020304" pitchFamily="18" charset="0"/>
                <a:cs typeface="Times New Roman" panose="02020603050405020304" pitchFamily="18" charset="0"/>
              </a:rPr>
              <a:t>1946</a:t>
            </a:r>
            <a:r>
              <a:rPr lang="ru-RU" sz="1200" dirty="0" smtClean="0">
                <a:solidFill>
                  <a:srgbClr val="003374"/>
                </a:solidFill>
                <a:latin typeface="Constantia" panose="02030602050306030303" pitchFamily="18" charset="0"/>
                <a:cs typeface="MV Boli" pitchFamily="2" charset="0"/>
              </a:rPr>
              <a:t> год  </a:t>
            </a:r>
            <a:r>
              <a:rPr lang="ru-RU" sz="1200" dirty="0">
                <a:solidFill>
                  <a:srgbClr val="003374"/>
                </a:solidFill>
                <a:latin typeface="Constantia" panose="02030602050306030303" pitchFamily="18" charset="0"/>
                <a:cs typeface="MV Boli" pitchFamily="2" charset="0"/>
              </a:rPr>
              <a:t>старший техник инструментально-конструкторского бюро – </a:t>
            </a:r>
            <a:r>
              <a:rPr lang="ru-RU" sz="1200" dirty="0" smtClean="0">
                <a:solidFill>
                  <a:srgbClr val="003374"/>
                </a:solidFill>
                <a:latin typeface="Constantia" panose="02030602050306030303" pitchFamily="18" charset="0"/>
                <a:cs typeface="MV Boli" pitchFamily="2" charset="0"/>
              </a:rPr>
              <a:t>завод № </a:t>
            </a:r>
            <a:r>
              <a:rPr lang="ru-RU" sz="1200" dirty="0">
                <a:solidFill>
                  <a:srgbClr val="003374"/>
                </a:solidFill>
                <a:latin typeface="Times New Roman" panose="02020603050405020304" pitchFamily="18" charset="0"/>
                <a:cs typeface="Times New Roman" panose="02020603050405020304" pitchFamily="18" charset="0"/>
              </a:rPr>
              <a:t>1</a:t>
            </a:r>
            <a:r>
              <a:rPr lang="ru-RU" sz="1200" dirty="0">
                <a:solidFill>
                  <a:srgbClr val="003374"/>
                </a:solidFill>
                <a:latin typeface="Constantia" panose="02030602050306030303" pitchFamily="18" charset="0"/>
                <a:cs typeface="MV Boli" pitchFamily="2" charset="0"/>
              </a:rPr>
              <a:t>, главное управление связи Красной Армии.</a:t>
            </a: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16</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сентября </a:t>
            </a:r>
            <a:r>
              <a:rPr lang="ru-RU" sz="1200" dirty="0">
                <a:solidFill>
                  <a:srgbClr val="003374"/>
                </a:solidFill>
                <a:latin typeface="Times New Roman" panose="02020603050405020304" pitchFamily="18" charset="0"/>
                <a:cs typeface="Times New Roman" panose="02020603050405020304" pitchFamily="18" charset="0"/>
              </a:rPr>
              <a:t>1946</a:t>
            </a:r>
            <a:r>
              <a:rPr lang="ru-RU" sz="1200" dirty="0">
                <a:solidFill>
                  <a:srgbClr val="003374"/>
                </a:solidFill>
                <a:latin typeface="Constantia" panose="02030602050306030303" pitchFamily="18" charset="0"/>
                <a:cs typeface="MV Boli" pitchFamily="2" charset="0"/>
              </a:rPr>
              <a:t> года уволен в запас. Семья: жена, дочь, двое сыновей.</a:t>
            </a:r>
          </a:p>
          <a:p>
            <a:pPr algn="just"/>
            <a:r>
              <a:rPr lang="ru-RU" sz="1200" dirty="0" smtClean="0">
                <a:solidFill>
                  <a:srgbClr val="003374"/>
                </a:solidFill>
                <a:latin typeface="Constantia" panose="02030602050306030303" pitchFamily="18" charset="0"/>
                <a:cs typeface="MV Boli" pitchFamily="2" charset="0"/>
              </a:rPr>
              <a:t>   Награды: медали «За </a:t>
            </a:r>
            <a:r>
              <a:rPr lang="ru-RU" sz="1200" dirty="0">
                <a:solidFill>
                  <a:srgbClr val="003374"/>
                </a:solidFill>
                <a:latin typeface="Constantia" panose="02030602050306030303" pitchFamily="18" charset="0"/>
                <a:cs typeface="MV Boli" pitchFamily="2" charset="0"/>
              </a:rPr>
              <a:t>оборону </a:t>
            </a:r>
            <a:r>
              <a:rPr lang="ru-RU" sz="1200" dirty="0" smtClean="0">
                <a:solidFill>
                  <a:srgbClr val="003374"/>
                </a:solidFill>
                <a:latin typeface="Constantia" panose="02030602050306030303" pitchFamily="18" charset="0"/>
                <a:cs typeface="MV Boli" pitchFamily="2" charset="0"/>
              </a:rPr>
              <a:t>Москвы» (</a:t>
            </a:r>
            <a:r>
              <a:rPr lang="ru-RU" sz="1200" dirty="0" smtClean="0">
                <a:solidFill>
                  <a:srgbClr val="003374"/>
                </a:solidFill>
                <a:latin typeface="Times New Roman" panose="02020603050405020304" pitchFamily="18" charset="0"/>
                <a:cs typeface="Times New Roman" panose="02020603050405020304" pitchFamily="18" charset="0"/>
              </a:rPr>
              <a:t>1944</a:t>
            </a:r>
            <a:r>
              <a:rPr lang="ru-RU" sz="1200" dirty="0" smtClean="0">
                <a:solidFill>
                  <a:srgbClr val="003374"/>
                </a:solidFill>
                <a:latin typeface="Constantia" panose="02030602050306030303" pitchFamily="18" charset="0"/>
                <a:cs typeface="MV Boli" pitchFamily="2" charset="0"/>
              </a:rPr>
              <a:t> год) и «За </a:t>
            </a:r>
            <a:r>
              <a:rPr lang="ru-RU" sz="1200" dirty="0">
                <a:solidFill>
                  <a:srgbClr val="003374"/>
                </a:solidFill>
                <a:latin typeface="Constantia" panose="02030602050306030303" pitchFamily="18" charset="0"/>
                <a:cs typeface="MV Boli" pitchFamily="2" charset="0"/>
              </a:rPr>
              <a:t>победу над </a:t>
            </a:r>
            <a:r>
              <a:rPr lang="ru-RU" sz="1200" dirty="0" smtClean="0">
                <a:solidFill>
                  <a:srgbClr val="003374"/>
                </a:solidFill>
                <a:latin typeface="Constantia" panose="02030602050306030303" pitchFamily="18" charset="0"/>
                <a:cs typeface="MV Boli" pitchFamily="2" charset="0"/>
              </a:rPr>
              <a:t>Германией»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smtClean="0">
                <a:solidFill>
                  <a:srgbClr val="003374"/>
                </a:solidFill>
                <a:latin typeface="Constantia" panose="02030602050306030303" pitchFamily="18" charset="0"/>
                <a:cs typeface="MV Boli" pitchFamily="2" charset="0"/>
              </a:rPr>
              <a:t> год); орден «Отечественной войны» (</a:t>
            </a:r>
            <a:r>
              <a:rPr lang="ru-RU" sz="1200" dirty="0" smtClean="0">
                <a:solidFill>
                  <a:srgbClr val="003374"/>
                </a:solidFill>
                <a:latin typeface="Times New Roman" panose="02020603050405020304" pitchFamily="18" charset="0"/>
                <a:cs typeface="Times New Roman" panose="02020603050405020304" pitchFamily="18" charset="0"/>
              </a:rPr>
              <a:t>11.03.1985</a:t>
            </a:r>
            <a:r>
              <a:rPr lang="ru-RU" sz="1200" dirty="0" smtClean="0">
                <a:solidFill>
                  <a:srgbClr val="003374"/>
                </a:solidFill>
                <a:latin typeface="Constantia" panose="02030602050306030303" pitchFamily="18" charset="0"/>
                <a:cs typeface="MV Boli" pitchFamily="2" charset="0"/>
              </a:rPr>
              <a:t> года). </a:t>
            </a:r>
            <a:endParaRPr lang="ru-RU" sz="1200" dirty="0">
              <a:solidFill>
                <a:srgbClr val="003374"/>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Закончил </a:t>
            </a:r>
            <a:r>
              <a:rPr lang="ru-RU" sz="1200" dirty="0">
                <a:solidFill>
                  <a:srgbClr val="003374"/>
                </a:solidFill>
                <a:latin typeface="Constantia" panose="02030602050306030303" pitchFamily="18" charset="0"/>
                <a:cs typeface="MV Boli" pitchFamily="2" charset="0"/>
              </a:rPr>
              <a:t>жизненный путь </a:t>
            </a:r>
            <a:r>
              <a:rPr lang="ru-RU" sz="1200" dirty="0">
                <a:solidFill>
                  <a:srgbClr val="003374"/>
                </a:solidFill>
                <a:latin typeface="Times New Roman" panose="02020603050405020304" pitchFamily="18" charset="0"/>
                <a:cs typeface="Times New Roman" panose="02020603050405020304" pitchFamily="18" charset="0"/>
              </a:rPr>
              <a:t>25</a:t>
            </a:r>
            <a:r>
              <a:rPr lang="ru-RU" sz="1200" dirty="0">
                <a:solidFill>
                  <a:srgbClr val="003374"/>
                </a:solidFill>
                <a:latin typeface="Constantia" panose="02030602050306030303" pitchFamily="18" charset="0"/>
                <a:cs typeface="MV Boli" pitchFamily="2" charset="0"/>
              </a:rPr>
              <a:t> января </a:t>
            </a:r>
            <a:r>
              <a:rPr lang="ru-RU" sz="1200" dirty="0">
                <a:solidFill>
                  <a:srgbClr val="003374"/>
                </a:solidFill>
                <a:latin typeface="Times New Roman" panose="02020603050405020304" pitchFamily="18" charset="0"/>
                <a:cs typeface="Times New Roman" panose="02020603050405020304" pitchFamily="18" charset="0"/>
              </a:rPr>
              <a:t>1993</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года в </a:t>
            </a:r>
            <a:r>
              <a:rPr lang="ru-RU" sz="1200" dirty="0">
                <a:solidFill>
                  <a:srgbClr val="003374"/>
                </a:solidFill>
                <a:latin typeface="Constantia" panose="02030602050306030303" pitchFamily="18" charset="0"/>
                <a:cs typeface="MV Boli" pitchFamily="2" charset="0"/>
              </a:rPr>
              <a:t>возрасте </a:t>
            </a:r>
            <a:r>
              <a:rPr lang="ru-RU" sz="1200" dirty="0">
                <a:solidFill>
                  <a:srgbClr val="003374"/>
                </a:solidFill>
                <a:latin typeface="Times New Roman" panose="02020603050405020304" pitchFamily="18" charset="0"/>
                <a:cs typeface="Times New Roman" panose="02020603050405020304" pitchFamily="18" charset="0"/>
              </a:rPr>
              <a:t>80</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лет.</a:t>
            </a: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985179"/>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Одношивкина Ирина Александровна,</a:t>
            </a:r>
          </a:p>
          <a:p>
            <a:pPr indent="72000"/>
            <a:r>
              <a:rPr lang="ru-RU" sz="1100" dirty="0" smtClean="0">
                <a:latin typeface="Constantia" panose="02030602050306030303" pitchFamily="18" charset="0"/>
                <a:cs typeface="MV Boli" pitchFamily="2" charset="0"/>
              </a:rPr>
              <a:t>начальник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16"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colorTemperature colorTemp="5900"/>
                    </a14:imgEffect>
                  </a14:imgLayer>
                </a14:imgProps>
              </a:ext>
            </a:extLst>
          </a:blip>
          <a:srcRect/>
          <a:stretch>
            <a:fillRect/>
          </a:stretch>
        </p:blipFill>
        <p:spPr bwMode="auto">
          <a:xfrm>
            <a:off x="4762246" y="553773"/>
            <a:ext cx="4104471" cy="5521409"/>
          </a:xfrm>
          <a:prstGeom prst="rect">
            <a:avLst/>
          </a:prstGeom>
          <a:noFill/>
          <a:ln w="9525">
            <a:noFill/>
            <a:miter lim="800000"/>
            <a:headEnd/>
            <a:tailEnd/>
          </a:ln>
          <a:effectLst>
            <a:softEdge rad="317500"/>
          </a:effectLst>
        </p:spPr>
      </p:pic>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85648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8" y="343933"/>
            <a:ext cx="4123796" cy="4016484"/>
          </a:xfrm>
          <a:prstGeom prst="rect">
            <a:avLst/>
          </a:prstGeom>
          <a:noFill/>
        </p:spPr>
        <p:txBody>
          <a:bodyPr wrap="square" rtlCol="0">
            <a:spAutoFit/>
          </a:bodyPr>
          <a:lstStyle/>
          <a:p>
            <a:pPr algn="just">
              <a:spcAft>
                <a:spcPts val="400"/>
              </a:spcAft>
            </a:pPr>
            <a:endParaRPr lang="ru-RU" sz="1400" b="1" dirty="0" smtClean="0">
              <a:solidFill>
                <a:srgbClr val="C00000"/>
              </a:solidFill>
              <a:latin typeface="Century" panose="02040604050505020304" pitchFamily="18" charset="0"/>
              <a:cs typeface="MV Boli" pitchFamily="2" charset="0"/>
            </a:endParaRPr>
          </a:p>
          <a:p>
            <a:pPr algn="just">
              <a:spcAft>
                <a:spcPts val="400"/>
              </a:spcAft>
            </a:pPr>
            <a:endParaRPr lang="ru-RU" sz="1400" b="1" dirty="0">
              <a:solidFill>
                <a:srgbClr val="C00000"/>
              </a:solidFill>
              <a:latin typeface="Century" panose="02040604050505020304" pitchFamily="18" charset="0"/>
              <a:cs typeface="MV Boli" pitchFamily="2" charset="0"/>
            </a:endParaRPr>
          </a:p>
          <a:p>
            <a:pPr algn="just">
              <a:spcAft>
                <a:spcPts val="400"/>
              </a:spcAft>
            </a:pPr>
            <a:endParaRPr lang="ru-RU" sz="1400" b="1" dirty="0" smtClean="0">
              <a:solidFill>
                <a:srgbClr val="C00000"/>
              </a:solidFill>
              <a:latin typeface="Century" panose="02040604050505020304" pitchFamily="18" charset="0"/>
              <a:cs typeface="MV Boli" pitchFamily="2" charset="0"/>
            </a:endParaRPr>
          </a:p>
          <a:p>
            <a:pPr algn="just">
              <a:spcAft>
                <a:spcPts val="400"/>
              </a:spcAft>
            </a:pPr>
            <a:endParaRPr lang="ru-RU" sz="1400" b="1" dirty="0">
              <a:solidFill>
                <a:srgbClr val="C00000"/>
              </a:solidFill>
              <a:latin typeface="Century" panose="02040604050505020304"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ТЕРПИМОВ  </a:t>
            </a:r>
          </a:p>
          <a:p>
            <a:pPr algn="ctr">
              <a:spcAft>
                <a:spcPts val="400"/>
              </a:spcAft>
            </a:pPr>
            <a:r>
              <a:rPr lang="ru-RU" sz="1400" b="1" dirty="0" smtClean="0">
                <a:solidFill>
                  <a:srgbClr val="C00000"/>
                </a:solidFill>
                <a:latin typeface="Constantia" panose="02030602050306030303" pitchFamily="18" charset="0"/>
                <a:cs typeface="MV Boli" pitchFamily="2" charset="0"/>
              </a:rPr>
              <a:t>ВАЛЕНТИН  ВАСИЛЬЕВИЧ</a:t>
            </a:r>
          </a:p>
          <a:p>
            <a:pPr algn="just">
              <a:spcAft>
                <a:spcPts val="400"/>
              </a:spcAft>
            </a:pPr>
            <a:endParaRPr lang="ru-RU" sz="400" b="1" dirty="0" smtClean="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Родился </a:t>
            </a:r>
            <a:r>
              <a:rPr lang="ru-RU" sz="1200" dirty="0">
                <a:solidFill>
                  <a:srgbClr val="003374"/>
                </a:solidFill>
                <a:latin typeface="Times New Roman" panose="02020603050405020304" pitchFamily="18" charset="0"/>
                <a:cs typeface="Times New Roman" panose="02020603050405020304" pitchFamily="18" charset="0"/>
              </a:rPr>
              <a:t>21</a:t>
            </a:r>
            <a:r>
              <a:rPr lang="ru-RU" sz="1200" dirty="0">
                <a:solidFill>
                  <a:srgbClr val="003374"/>
                </a:solidFill>
                <a:latin typeface="Constantia" panose="02030602050306030303" pitchFamily="18" charset="0"/>
                <a:cs typeface="MV Boli" pitchFamily="2" charset="0"/>
              </a:rPr>
              <a:t> ноября </a:t>
            </a:r>
            <a:r>
              <a:rPr lang="ru-RU" sz="1200" dirty="0">
                <a:solidFill>
                  <a:srgbClr val="003374"/>
                </a:solidFill>
                <a:latin typeface="Times New Roman" panose="02020603050405020304" pitchFamily="18" charset="0"/>
                <a:cs typeface="Times New Roman" panose="02020603050405020304" pitchFamily="18" charset="0"/>
              </a:rPr>
              <a:t>1926</a:t>
            </a:r>
            <a:r>
              <a:rPr lang="ru-RU" sz="1200" dirty="0">
                <a:solidFill>
                  <a:srgbClr val="003374"/>
                </a:solidFill>
                <a:latin typeface="Constantia" panose="02030602050306030303" pitchFamily="18" charset="0"/>
                <a:cs typeface="MV Boli" pitchFamily="2" charset="0"/>
              </a:rPr>
              <a:t> года. </a:t>
            </a: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10</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ноября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MV Boli" pitchFamily="2" charset="0"/>
              </a:rPr>
              <a:t> года призван в воинскую часть </a:t>
            </a:r>
            <a:r>
              <a:rPr lang="ru-RU" sz="1200" dirty="0" smtClean="0">
                <a:solidFill>
                  <a:srgbClr val="003374"/>
                </a:solidFill>
                <a:latin typeface="Constantia" panose="02030602050306030303" pitchFamily="18" charset="0"/>
                <a:cs typeface="MV Boli" pitchFamily="2" charset="0"/>
              </a:rPr>
              <a:t>            № </a:t>
            </a:r>
            <a:r>
              <a:rPr lang="ru-RU" sz="1200" dirty="0">
                <a:solidFill>
                  <a:srgbClr val="003374"/>
                </a:solidFill>
                <a:latin typeface="Times New Roman" panose="02020603050405020304" pitchFamily="18" charset="0"/>
                <a:cs typeface="Times New Roman" panose="02020603050405020304" pitchFamily="18" charset="0"/>
              </a:rPr>
              <a:t>92568</a:t>
            </a:r>
            <a:r>
              <a:rPr lang="ru-RU" sz="1200" dirty="0">
                <a:solidFill>
                  <a:srgbClr val="003374"/>
                </a:solidFill>
                <a:latin typeface="Constantia" panose="02030602050306030303" pitchFamily="18" charset="0"/>
                <a:cs typeface="MV Boli" pitchFamily="2" charset="0"/>
              </a:rPr>
              <a:t>. </a:t>
            </a: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9</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января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года принял присягу.</a:t>
            </a:r>
          </a:p>
          <a:p>
            <a:pPr algn="just"/>
            <a:r>
              <a:rPr lang="ru-RU" sz="1200" dirty="0" smtClean="0">
                <a:solidFill>
                  <a:srgbClr val="003374"/>
                </a:solidFill>
                <a:latin typeface="Constantia" panose="02030602050306030303" pitchFamily="18" charset="0"/>
                <a:cs typeface="MV Boli" pitchFamily="2" charset="0"/>
              </a:rPr>
              <a:t>   Присвоено </a:t>
            </a:r>
            <a:r>
              <a:rPr lang="ru-RU" sz="1200" dirty="0">
                <a:solidFill>
                  <a:srgbClr val="003374"/>
                </a:solidFill>
                <a:latin typeface="Constantia" panose="02030602050306030303" pitchFamily="18" charset="0"/>
                <a:cs typeface="MV Boli" pitchFamily="2" charset="0"/>
              </a:rPr>
              <a:t>звание младшего сержанта – телефонист - радист.</a:t>
            </a:r>
          </a:p>
          <a:p>
            <a:pPr algn="just"/>
            <a:r>
              <a:rPr lang="ru-RU" sz="1200" dirty="0" smtClean="0">
                <a:solidFill>
                  <a:srgbClr val="003374"/>
                </a:solidFill>
                <a:latin typeface="Constantia" panose="02030602050306030303" pitchFamily="18" charset="0"/>
                <a:cs typeface="MV Boli" pitchFamily="2" charset="0"/>
              </a:rPr>
              <a:t>   Воевал </a:t>
            </a:r>
            <a:r>
              <a:rPr lang="ru-RU" sz="1200" dirty="0">
                <a:solidFill>
                  <a:srgbClr val="003374"/>
                </a:solidFill>
                <a:latin typeface="Constantia" panose="02030602050306030303" pitchFamily="18" charset="0"/>
                <a:cs typeface="MV Boli" pitchFamily="2" charset="0"/>
              </a:rPr>
              <a:t>в составе </a:t>
            </a:r>
            <a:r>
              <a:rPr lang="ru-RU" sz="1200" dirty="0" smtClean="0">
                <a:solidFill>
                  <a:srgbClr val="003374"/>
                </a:solidFill>
                <a:latin typeface="Times New Roman" panose="02020603050405020304" pitchFamily="18" charset="0"/>
                <a:cs typeface="Times New Roman" panose="02020603050405020304" pitchFamily="18" charset="0"/>
              </a:rPr>
              <a:t>3-го </a:t>
            </a:r>
            <a:r>
              <a:rPr lang="ru-RU" sz="1200" dirty="0" smtClean="0">
                <a:solidFill>
                  <a:srgbClr val="003374"/>
                </a:solidFill>
                <a:latin typeface="Constantia" panose="02030602050306030303" pitchFamily="18" charset="0"/>
                <a:cs typeface="MV Boli" pitchFamily="2" charset="0"/>
              </a:rPr>
              <a:t>Белорусского </a:t>
            </a:r>
            <a:r>
              <a:rPr lang="ru-RU" sz="1200" dirty="0">
                <a:solidFill>
                  <a:srgbClr val="003374"/>
                </a:solidFill>
                <a:latin typeface="Constantia" panose="02030602050306030303" pitchFamily="18" charset="0"/>
                <a:cs typeface="MV Boli" pitchFamily="2" charset="0"/>
              </a:rPr>
              <a:t>фронта. </a:t>
            </a:r>
          </a:p>
          <a:p>
            <a:pPr algn="just"/>
            <a:r>
              <a:rPr lang="ru-RU" sz="1200" dirty="0" smtClean="0">
                <a:solidFill>
                  <a:srgbClr val="003374"/>
                </a:solidFill>
                <a:latin typeface="Constantia" panose="02030602050306030303" pitchFamily="18" charset="0"/>
                <a:cs typeface="MV Boli" pitchFamily="2" charset="0"/>
              </a:rPr>
              <a:t>   При </a:t>
            </a:r>
            <a:r>
              <a:rPr lang="ru-RU" sz="1200" dirty="0">
                <a:solidFill>
                  <a:srgbClr val="003374"/>
                </a:solidFill>
                <a:latin typeface="Constantia" panose="02030602050306030303" pitchFamily="18" charset="0"/>
                <a:cs typeface="MV Boli" pitchFamily="2" charset="0"/>
              </a:rPr>
              <a:t>штурме Кенигсберга (Калининград) получил ранение.</a:t>
            </a:r>
          </a:p>
          <a:p>
            <a:pPr algn="just"/>
            <a:r>
              <a:rPr lang="ru-RU" sz="1200" dirty="0" smtClean="0">
                <a:solidFill>
                  <a:srgbClr val="003374"/>
                </a:solidFill>
                <a:latin typeface="Constantia" panose="02030602050306030303" pitchFamily="18" charset="0"/>
                <a:cs typeface="MV Boli" pitchFamily="2" charset="0"/>
              </a:rPr>
              <a:t>   Награжден</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орденом «Отечественной войны                </a:t>
            </a:r>
            <a:r>
              <a:rPr lang="ru-RU" sz="1200" dirty="0" smtClean="0">
                <a:solidFill>
                  <a:srgbClr val="003374"/>
                </a:solidFill>
                <a:latin typeface="Times New Roman" panose="02020603050405020304" pitchFamily="18" charset="0"/>
                <a:cs typeface="Times New Roman" panose="02020603050405020304" pitchFamily="18" charset="0"/>
              </a:rPr>
              <a:t>1</a:t>
            </a:r>
            <a:r>
              <a:rPr lang="ru-RU" sz="1200" dirty="0" smtClean="0">
                <a:solidFill>
                  <a:srgbClr val="003374"/>
                </a:solidFill>
                <a:latin typeface="Constantia" panose="02030602050306030303" pitchFamily="18" charset="0"/>
                <a:cs typeface="MV Boli" pitchFamily="2" charset="0"/>
              </a:rPr>
              <a:t>-й степени», </a:t>
            </a:r>
            <a:r>
              <a:rPr lang="ru-RU" sz="1200" dirty="0">
                <a:solidFill>
                  <a:srgbClr val="003374"/>
                </a:solidFill>
                <a:latin typeface="Constantia" panose="02030602050306030303" pitchFamily="18" charset="0"/>
                <a:cs typeface="MV Boli" pitchFamily="2" charset="0"/>
              </a:rPr>
              <a:t>юбилейными медалями.</a:t>
            </a: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Кошелева Елена Владимировна,</a:t>
            </a:r>
          </a:p>
          <a:p>
            <a:pPr indent="72000"/>
            <a:r>
              <a:rPr lang="ru-RU" sz="1100" dirty="0" smtClean="0">
                <a:latin typeface="Constantia" panose="02030602050306030303" pitchFamily="18" charset="0"/>
                <a:cs typeface="MV Boli" pitchFamily="2" charset="0"/>
              </a:rPr>
              <a:t>главный казначей отдела </a:t>
            </a:r>
            <a:r>
              <a:rPr lang="ru-RU" sz="1100" dirty="0">
                <a:latin typeface="Constantia" panose="02030602050306030303" pitchFamily="18" charset="0"/>
                <a:cs typeface="MV Boli" pitchFamily="2" charset="0"/>
              </a:rPr>
              <a:t>доходов</a:t>
            </a:r>
          </a:p>
        </p:txBody>
      </p:sp>
      <p:pic>
        <p:nvPicPr>
          <p:cNvPr id="20" name="Picture 2" descr="C:\Users\1\Desktop\9 МАЯ\Книга памяти\Кошелева Е.В. ОД\терпимов.jpg"/>
          <p:cNvPicPr>
            <a:picLocks noChangeAspect="1" noChangeArrowheads="1"/>
          </p:cNvPicPr>
          <p:nvPr/>
        </p:nvPicPr>
        <p:blipFill>
          <a:blip r:embed="rId6" cstate="print">
            <a:extLst>
              <a:ext uri="{BEBA8EAE-BF5A-486C-A8C5-ECC9F3942E4B}">
                <a14:imgProps xmlns:a14="http://schemas.microsoft.com/office/drawing/2010/main">
                  <a14:imgLayer r:embed="rId7">
                    <a14:imgEffect>
                      <a14:saturation sat="66000"/>
                    </a14:imgEffect>
                  </a14:imgLayer>
                </a14:imgProps>
              </a:ext>
            </a:extLst>
          </a:blip>
          <a:srcRect/>
          <a:stretch>
            <a:fillRect/>
          </a:stretch>
        </p:blipFill>
        <p:spPr bwMode="auto">
          <a:xfrm>
            <a:off x="4714685" y="612755"/>
            <a:ext cx="4104000" cy="5361499"/>
          </a:xfrm>
          <a:prstGeom prst="rect">
            <a:avLst/>
          </a:prstGeom>
          <a:noFill/>
          <a:effectLst>
            <a:softEdge rad="317500"/>
          </a:effectLst>
        </p:spPr>
      </p:pic>
      <p:sp>
        <p:nvSpPr>
          <p:cNvPr id="22" name="TextBox 21"/>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719015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747"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1120311"/>
            <a:ext cx="4123796" cy="2836674"/>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СОКОЛОВ </a:t>
            </a:r>
            <a:r>
              <a:rPr lang="ru-RU" sz="1400" b="1" dirty="0" smtClean="0">
                <a:solidFill>
                  <a:srgbClr val="C00000"/>
                </a:solidFill>
                <a:latin typeface="Constantia" panose="02030602050306030303" pitchFamily="18" charset="0"/>
                <a:cs typeface="MV Boli" pitchFamily="2" charset="0"/>
              </a:rPr>
              <a:t> </a:t>
            </a:r>
          </a:p>
          <a:p>
            <a:pPr algn="ctr">
              <a:spcAft>
                <a:spcPts val="400"/>
              </a:spcAft>
            </a:pPr>
            <a:r>
              <a:rPr lang="ru-RU" sz="1400" b="1" dirty="0" smtClean="0">
                <a:solidFill>
                  <a:srgbClr val="C00000"/>
                </a:solidFill>
                <a:latin typeface="Constantia" panose="02030602050306030303" pitchFamily="18" charset="0"/>
                <a:cs typeface="MV Boli" pitchFamily="2" charset="0"/>
              </a:rPr>
              <a:t>ПАВЕЛ  СТЕПАНОВИЧ</a:t>
            </a:r>
            <a:endParaRPr lang="ru-RU" sz="400" b="1" dirty="0" smtClean="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Родился </a:t>
            </a:r>
            <a:r>
              <a:rPr lang="ru-RU" sz="1200" dirty="0">
                <a:solidFill>
                  <a:srgbClr val="003374"/>
                </a:solidFill>
                <a:latin typeface="Constantia" panose="02030602050306030303" pitchFamily="18" charset="0"/>
                <a:cs typeface="MV Boli" pitchFamily="2" charset="0"/>
              </a:rPr>
              <a:t>в </a:t>
            </a:r>
            <a:r>
              <a:rPr lang="ru-RU" sz="1200" dirty="0">
                <a:solidFill>
                  <a:srgbClr val="003374"/>
                </a:solidFill>
                <a:latin typeface="Times New Roman" panose="02020603050405020304" pitchFamily="18" charset="0"/>
                <a:cs typeface="Times New Roman" panose="02020603050405020304" pitchFamily="18" charset="0"/>
              </a:rPr>
              <a:t>1919</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В </a:t>
            </a:r>
            <a:r>
              <a:rPr lang="ru-RU" sz="1200" dirty="0">
                <a:solidFill>
                  <a:srgbClr val="003374"/>
                </a:solidFill>
                <a:latin typeface="Times New Roman" panose="02020603050405020304" pitchFamily="18" charset="0"/>
                <a:cs typeface="Times New Roman" panose="02020603050405020304" pitchFamily="18" charset="0"/>
              </a:rPr>
              <a:t>1939</a:t>
            </a:r>
            <a:r>
              <a:rPr lang="ru-RU" sz="1200" dirty="0">
                <a:solidFill>
                  <a:srgbClr val="003374"/>
                </a:solidFill>
                <a:latin typeface="Constantia" panose="02030602050306030303" pitchFamily="18" charset="0"/>
                <a:cs typeface="MV Boli" pitchFamily="2" charset="0"/>
              </a:rPr>
              <a:t> году призван в войска НКВД СССР. </a:t>
            </a:r>
          </a:p>
          <a:p>
            <a:pPr algn="just"/>
            <a:r>
              <a:rPr lang="ru-RU" sz="1200" dirty="0" smtClean="0">
                <a:solidFill>
                  <a:srgbClr val="003374"/>
                </a:solidFill>
                <a:latin typeface="Constantia" panose="02030602050306030303" pitchFamily="18" charset="0"/>
                <a:cs typeface="MV Boli" pitchFamily="2" charset="0"/>
              </a:rPr>
              <a:t>   До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года служил на Дальнем Востоке.  </a:t>
            </a:r>
          </a:p>
          <a:p>
            <a:pPr algn="just"/>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по </a:t>
            </a:r>
            <a:r>
              <a:rPr lang="ru-RU" sz="1200" dirty="0">
                <a:solidFill>
                  <a:srgbClr val="003374"/>
                </a:solidFill>
                <a:latin typeface="Times New Roman" panose="02020603050405020304" pitchFamily="18" charset="0"/>
                <a:cs typeface="Times New Roman" panose="02020603050405020304" pitchFamily="18" charset="0"/>
              </a:rPr>
              <a:t>1953</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годы </a:t>
            </a:r>
            <a:r>
              <a:rPr lang="ru-RU" sz="1200" dirty="0">
                <a:solidFill>
                  <a:srgbClr val="003374"/>
                </a:solidFill>
                <a:latin typeface="Constantia" panose="02030602050306030303" pitchFamily="18" charset="0"/>
                <a:cs typeface="MV Boli" pitchFamily="2" charset="0"/>
              </a:rPr>
              <a:t>принимал участие в боевых операциях по ликвидации </a:t>
            </a:r>
            <a:r>
              <a:rPr lang="ru-RU" sz="1200" smtClean="0">
                <a:solidFill>
                  <a:srgbClr val="003374"/>
                </a:solidFill>
                <a:latin typeface="Constantia" panose="02030602050306030303" pitchFamily="18" charset="0"/>
                <a:cs typeface="MV Boli" pitchFamily="2" charset="0"/>
              </a:rPr>
              <a:t>бандеровских</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формирований в Закарпатье. </a:t>
            </a:r>
          </a:p>
          <a:p>
            <a:pPr algn="just"/>
            <a:r>
              <a:rPr lang="ru-RU" sz="1200" dirty="0" smtClean="0">
                <a:solidFill>
                  <a:srgbClr val="003374"/>
                </a:solidFill>
                <a:latin typeface="Constantia" panose="02030602050306030303" pitchFamily="18" charset="0"/>
                <a:cs typeface="MV Boli" pitchFamily="2" charset="0"/>
              </a:rPr>
              <a:t>   Закончил </a:t>
            </a:r>
            <a:r>
              <a:rPr lang="ru-RU" sz="1200" dirty="0">
                <a:solidFill>
                  <a:srgbClr val="003374"/>
                </a:solidFill>
                <a:latin typeface="Constantia" panose="02030602050306030303" pitchFamily="18" charset="0"/>
                <a:cs typeface="MV Boli" pitchFamily="2" charset="0"/>
              </a:rPr>
              <a:t>службу начальником пограничной заставы на границе с Румынией, в звании капитана.</a:t>
            </a:r>
          </a:p>
          <a:p>
            <a:pPr algn="just"/>
            <a:r>
              <a:rPr lang="ru-RU" sz="1200" dirty="0" smtClean="0">
                <a:solidFill>
                  <a:srgbClr val="003374"/>
                </a:solidFill>
                <a:latin typeface="Constantia" panose="02030602050306030303" pitchFamily="18" charset="0"/>
                <a:cs typeface="MV Boli" pitchFamily="2" charset="0"/>
              </a:rPr>
              <a:t>   Награжден</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орденами «Великой </a:t>
            </a:r>
            <a:r>
              <a:rPr lang="ru-RU" sz="1200" dirty="0">
                <a:solidFill>
                  <a:srgbClr val="003374"/>
                </a:solidFill>
                <a:latin typeface="Constantia" panose="02030602050306030303" pitchFamily="18" charset="0"/>
                <a:cs typeface="MV Boli" pitchFamily="2" charset="0"/>
              </a:rPr>
              <a:t>Отечественной </a:t>
            </a:r>
            <a:r>
              <a:rPr lang="ru-RU" sz="1200" dirty="0" smtClean="0">
                <a:solidFill>
                  <a:srgbClr val="003374"/>
                </a:solidFill>
                <a:latin typeface="Constantia" panose="02030602050306030303" pitchFamily="18" charset="0"/>
                <a:cs typeface="MV Boli" pitchFamily="2" charset="0"/>
              </a:rPr>
              <a:t>войны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степени» и «Красной Звезды», медалью «За </a:t>
            </a:r>
            <a:r>
              <a:rPr lang="ru-RU" sz="1200" dirty="0">
                <a:solidFill>
                  <a:srgbClr val="003374"/>
                </a:solidFill>
                <a:latin typeface="Constantia" panose="02030602050306030303" pitchFamily="18" charset="0"/>
                <a:cs typeface="MV Boli" pitchFamily="2" charset="0"/>
              </a:rPr>
              <a:t>боевые </a:t>
            </a:r>
            <a:r>
              <a:rPr lang="ru-RU" sz="1200" dirty="0" smtClean="0">
                <a:solidFill>
                  <a:srgbClr val="003374"/>
                </a:solidFill>
                <a:latin typeface="Constantia" panose="02030602050306030303" pitchFamily="18" charset="0"/>
                <a:cs typeface="MV Boli" pitchFamily="2" charset="0"/>
              </a:rPr>
              <a:t>заслуги»,  </a:t>
            </a:r>
            <a:r>
              <a:rPr lang="ru-RU" sz="1200" dirty="0">
                <a:solidFill>
                  <a:srgbClr val="003374"/>
                </a:solidFill>
                <a:latin typeface="Constantia" panose="02030602050306030303" pitchFamily="18" charset="0"/>
                <a:cs typeface="MV Boli" pitchFamily="2" charset="0"/>
              </a:rPr>
              <a:t>другими памятными наградами.</a:t>
            </a: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Смирнова Анна Владимировна,</a:t>
            </a:r>
          </a:p>
          <a:p>
            <a:pPr indent="72000"/>
            <a:r>
              <a:rPr lang="ru-RU" sz="1100" dirty="0" smtClean="0">
                <a:latin typeface="Constantia" panose="02030602050306030303" pitchFamily="18" charset="0"/>
                <a:cs typeface="MV Boli" pitchFamily="2" charset="0"/>
              </a:rPr>
              <a:t>специалист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20"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Layer>
                </a14:imgProps>
              </a:ext>
            </a:extLst>
          </a:blip>
          <a:srcRect l="6380" t="4020" r="4298" b="7488"/>
          <a:stretch>
            <a:fillRect/>
          </a:stretch>
        </p:blipFill>
        <p:spPr bwMode="auto">
          <a:xfrm>
            <a:off x="4687869" y="541083"/>
            <a:ext cx="4104000" cy="5658630"/>
          </a:xfrm>
          <a:prstGeom prst="rect">
            <a:avLst/>
          </a:prstGeom>
          <a:noFill/>
          <a:ln w="9525">
            <a:noFill/>
            <a:miter lim="800000"/>
            <a:headEnd/>
            <a:tailEnd/>
          </a:ln>
          <a:effectLst>
            <a:softEdge rad="317500"/>
          </a:effectLst>
        </p:spPr>
      </p:pic>
      <p:sp>
        <p:nvSpPr>
          <p:cNvPr id="22" name="TextBox 21"/>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39956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5199" y="234835"/>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397935" y="1589792"/>
            <a:ext cx="4123796" cy="2098010"/>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СОКОЛОВА </a:t>
            </a:r>
            <a:r>
              <a:rPr lang="ru-RU" sz="1400" b="1" dirty="0" smtClean="0">
                <a:solidFill>
                  <a:srgbClr val="C00000"/>
                </a:solidFill>
                <a:latin typeface="Constantia" panose="02030602050306030303" pitchFamily="18" charset="0"/>
                <a:cs typeface="MV Boli" pitchFamily="2" charset="0"/>
              </a:rPr>
              <a:t> </a:t>
            </a:r>
          </a:p>
          <a:p>
            <a:pPr algn="ctr">
              <a:spcAft>
                <a:spcPts val="400"/>
              </a:spcAft>
            </a:pPr>
            <a:r>
              <a:rPr lang="ru-RU" sz="1400" b="1" dirty="0" smtClean="0">
                <a:solidFill>
                  <a:srgbClr val="C00000"/>
                </a:solidFill>
                <a:latin typeface="Constantia" panose="02030602050306030303" pitchFamily="18" charset="0"/>
                <a:cs typeface="MV Boli" pitchFamily="2" charset="0"/>
              </a:rPr>
              <a:t>НАДЕЖДА  ВАСИЛЬЕВНА</a:t>
            </a:r>
          </a:p>
          <a:p>
            <a:pPr algn="just"/>
            <a:r>
              <a:rPr lang="ru-RU" sz="1200" b="1" dirty="0">
                <a:solidFill>
                  <a:srgbClr val="003374"/>
                </a:solidFill>
                <a:latin typeface="Constantia" panose="02030602050306030303" pitchFamily="18" charset="0"/>
                <a:cs typeface="MV Boli" pitchFamily="2" charset="0"/>
              </a:rPr>
              <a:t> </a:t>
            </a:r>
            <a:r>
              <a:rPr lang="ru-RU" sz="1200" b="1"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Родилась </a:t>
            </a:r>
            <a:r>
              <a:rPr lang="ru-RU" sz="1200" dirty="0">
                <a:solidFill>
                  <a:srgbClr val="003374"/>
                </a:solidFill>
                <a:latin typeface="Constantia" panose="02030602050306030303" pitchFamily="18" charset="0"/>
                <a:cs typeface="MV Boli" pitchFamily="2" charset="0"/>
              </a:rPr>
              <a:t>в </a:t>
            </a:r>
            <a:r>
              <a:rPr lang="ru-RU" sz="1200" dirty="0">
                <a:solidFill>
                  <a:srgbClr val="003374"/>
                </a:solidFill>
                <a:latin typeface="Times New Roman" panose="02020603050405020304" pitchFamily="18" charset="0"/>
                <a:cs typeface="Times New Roman" panose="02020603050405020304" pitchFamily="18" charset="0"/>
              </a:rPr>
              <a:t>1923</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Призвана </a:t>
            </a:r>
            <a:r>
              <a:rPr lang="ru-RU" sz="1200" dirty="0">
                <a:solidFill>
                  <a:srgbClr val="003374"/>
                </a:solidFill>
                <a:latin typeface="Constantia" panose="02030602050306030303" pitchFamily="18" charset="0"/>
                <a:cs typeface="MV Boli" pitchFamily="2" charset="0"/>
              </a:rPr>
              <a:t>на фронт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году в войска ПВО.</a:t>
            </a:r>
          </a:p>
          <a:p>
            <a:pPr algn="just"/>
            <a:r>
              <a:rPr lang="ru-RU" sz="1200" dirty="0" smtClean="0">
                <a:solidFill>
                  <a:srgbClr val="003374"/>
                </a:solidFill>
                <a:latin typeface="Constantia" panose="02030602050306030303" pitchFamily="18" charset="0"/>
                <a:cs typeface="MV Boli" pitchFamily="2" charset="0"/>
              </a:rPr>
              <a:t>   Принимала </a:t>
            </a:r>
            <a:r>
              <a:rPr lang="ru-RU" sz="1200" dirty="0">
                <a:solidFill>
                  <a:srgbClr val="003374"/>
                </a:solidFill>
                <a:latin typeface="Constantia" panose="02030602050306030303" pitchFamily="18" charset="0"/>
                <a:cs typeface="MV Boli" pitchFamily="2" charset="0"/>
              </a:rPr>
              <a:t>участие в обороне Москвы. </a:t>
            </a:r>
          </a:p>
          <a:p>
            <a:pPr algn="just"/>
            <a:r>
              <a:rPr lang="ru-RU" sz="1200" dirty="0" smtClean="0">
                <a:solidFill>
                  <a:srgbClr val="003374"/>
                </a:solidFill>
                <a:latin typeface="Constantia" panose="02030602050306030303" pitchFamily="18" charset="0"/>
                <a:cs typeface="MV Boli" pitchFamily="2" charset="0"/>
              </a:rPr>
              <a:t>   Звание </a:t>
            </a:r>
            <a:r>
              <a:rPr lang="ru-RU" sz="1200" dirty="0">
                <a:solidFill>
                  <a:srgbClr val="003374"/>
                </a:solidFill>
                <a:latin typeface="Constantia" panose="02030602050306030303" pitchFamily="18" charset="0"/>
                <a:cs typeface="MV Boli" pitchFamily="2" charset="0"/>
              </a:rPr>
              <a:t>– ефрейтор.</a:t>
            </a:r>
          </a:p>
          <a:p>
            <a:pPr algn="just"/>
            <a:r>
              <a:rPr lang="ru-RU" sz="1200" dirty="0" smtClean="0">
                <a:solidFill>
                  <a:srgbClr val="003374"/>
                </a:solidFill>
                <a:latin typeface="Constantia" panose="02030602050306030303" pitchFamily="18" charset="0"/>
                <a:cs typeface="MV Boli" pitchFamily="2" charset="0"/>
              </a:rPr>
              <a:t>   Награждена</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орденами «Великой </a:t>
            </a:r>
            <a:r>
              <a:rPr lang="ru-RU" sz="1200" dirty="0">
                <a:solidFill>
                  <a:srgbClr val="003374"/>
                </a:solidFill>
                <a:latin typeface="Constantia" panose="02030602050306030303" pitchFamily="18" charset="0"/>
                <a:cs typeface="MV Boli" pitchFamily="2" charset="0"/>
              </a:rPr>
              <a:t>Отечественной </a:t>
            </a:r>
            <a:r>
              <a:rPr lang="ru-RU" sz="1200" dirty="0" smtClean="0">
                <a:solidFill>
                  <a:srgbClr val="003374"/>
                </a:solidFill>
                <a:latin typeface="Constantia" panose="02030602050306030303" pitchFamily="18" charset="0"/>
                <a:cs typeface="MV Boli" pitchFamily="2" charset="0"/>
              </a:rPr>
              <a:t>войны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степени» и «</a:t>
            </a:r>
            <a:r>
              <a:rPr lang="ru-RU" sz="1200" dirty="0">
                <a:solidFill>
                  <a:srgbClr val="003374"/>
                </a:solidFill>
                <a:latin typeface="Constantia" panose="02030602050306030303" pitchFamily="18" charset="0"/>
                <a:cs typeface="MV Boli" pitchFamily="2" charset="0"/>
              </a:rPr>
              <a:t>За победу над Германией</a:t>
            </a:r>
            <a:r>
              <a:rPr lang="ru-RU" sz="1200" dirty="0" smtClean="0">
                <a:solidFill>
                  <a:srgbClr val="003374"/>
                </a:solidFill>
                <a:latin typeface="Constantia" panose="02030602050306030303" pitchFamily="18" charset="0"/>
                <a:cs typeface="MV Boli" pitchFamily="2" charset="0"/>
              </a:rPr>
              <a:t>», другими </a:t>
            </a:r>
            <a:r>
              <a:rPr lang="ru-RU" sz="1200" dirty="0">
                <a:solidFill>
                  <a:srgbClr val="003374"/>
                </a:solidFill>
                <a:latin typeface="Constantia" panose="02030602050306030303" pitchFamily="18" charset="0"/>
                <a:cs typeface="MV Boli" pitchFamily="2" charset="0"/>
              </a:rPr>
              <a:t>памятными наградами.</a:t>
            </a: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887516"/>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Смирнова Анна Владимировна,</a:t>
            </a:r>
          </a:p>
          <a:p>
            <a:pPr indent="72000"/>
            <a:r>
              <a:rPr lang="ru-RU" sz="1100" dirty="0" smtClean="0">
                <a:latin typeface="Constantia" panose="02030602050306030303" pitchFamily="18" charset="0"/>
                <a:cs typeface="MV Boli" pitchFamily="2" charset="0"/>
              </a:rPr>
              <a:t>специалист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16"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brightnessContrast bright="20000" contrast="20000"/>
                    </a14:imgEffect>
                  </a14:imgLayer>
                </a14:imgProps>
              </a:ext>
            </a:extLst>
          </a:blip>
          <a:srcRect/>
          <a:stretch>
            <a:fillRect/>
          </a:stretch>
        </p:blipFill>
        <p:spPr bwMode="auto">
          <a:xfrm>
            <a:off x="4688633" y="531648"/>
            <a:ext cx="4176000" cy="5538204"/>
          </a:xfrm>
          <a:prstGeom prst="rect">
            <a:avLst/>
          </a:prstGeom>
          <a:noFill/>
          <a:ln w="9525">
            <a:noFill/>
            <a:miter lim="800000"/>
            <a:headEnd/>
            <a:tailEnd/>
          </a:ln>
          <a:effectLst>
            <a:softEdge rad="317500"/>
          </a:effectLst>
        </p:spPr>
      </p:pic>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635332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747"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1120311"/>
            <a:ext cx="4123796" cy="2836674"/>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ХЛЫЩИБОРЩ </a:t>
            </a:r>
            <a:endParaRPr lang="ru-RU" sz="1400" b="1" dirty="0" smtClean="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Times New Roman" panose="02020603050405020304" pitchFamily="18" charset="0"/>
                <a:cs typeface="Times New Roman" panose="02020603050405020304" pitchFamily="18" charset="0"/>
              </a:rPr>
              <a:t>АФАНАСИЙ  КАРПОВИЧ</a:t>
            </a:r>
          </a:p>
          <a:p>
            <a:pPr algn="just"/>
            <a:r>
              <a:rPr lang="ru-RU" sz="1200" b="1" dirty="0" smtClean="0">
                <a:solidFill>
                  <a:srgbClr val="003374"/>
                </a:solidFill>
                <a:latin typeface="Times New Roman" panose="02020603050405020304"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Родился </a:t>
            </a:r>
            <a:r>
              <a:rPr lang="ru-RU" sz="1200" dirty="0">
                <a:solidFill>
                  <a:srgbClr val="003374"/>
                </a:solidFill>
                <a:latin typeface="Times New Roman" panose="02020603050405020304" pitchFamily="18" charset="0"/>
                <a:cs typeface="Times New Roman" panose="02020603050405020304" pitchFamily="18" charset="0"/>
              </a:rPr>
              <a:t>в 1908 </a:t>
            </a:r>
            <a:r>
              <a:rPr lang="ru-RU" sz="1200" dirty="0">
                <a:solidFill>
                  <a:srgbClr val="003374"/>
                </a:solidFill>
                <a:latin typeface="Constantia" panose="02030602050306030303" pitchFamily="18" charset="0"/>
                <a:cs typeface="MV Boli" pitchFamily="2" charset="0"/>
              </a:rPr>
              <a:t>году.</a:t>
            </a:r>
          </a:p>
          <a:p>
            <a:pPr algn="just"/>
            <a:r>
              <a:rPr lang="ru-RU" sz="1200" dirty="0" smtClean="0">
                <a:solidFill>
                  <a:srgbClr val="003374"/>
                </a:solidFill>
                <a:latin typeface="Constantia" panose="02030602050306030303" pitchFamily="18" charset="0"/>
                <a:cs typeface="MV Boli" pitchFamily="2" charset="0"/>
              </a:rPr>
              <a:t>   Участник </a:t>
            </a:r>
            <a:r>
              <a:rPr lang="ru-RU" sz="1200" dirty="0">
                <a:solidFill>
                  <a:srgbClr val="003374"/>
                </a:solidFill>
                <a:latin typeface="Constantia" panose="02030602050306030303" pitchFamily="18" charset="0"/>
                <a:cs typeface="MV Boli" pitchFamily="2" charset="0"/>
              </a:rPr>
              <a:t>трех войн: Финская (</a:t>
            </a:r>
            <a:r>
              <a:rPr lang="ru-RU" sz="1200" dirty="0">
                <a:solidFill>
                  <a:srgbClr val="003374"/>
                </a:solidFill>
                <a:latin typeface="Times New Roman" panose="02020603050405020304" pitchFamily="18" charset="0"/>
                <a:cs typeface="Times New Roman" panose="02020603050405020304" pitchFamily="18" charset="0"/>
              </a:rPr>
              <a:t>1939</a:t>
            </a:r>
            <a:r>
              <a:rPr lang="ru-RU" sz="1200" dirty="0">
                <a:solidFill>
                  <a:srgbClr val="003374"/>
                </a:solidFill>
                <a:latin typeface="Constantia" panose="02030602050306030303" pitchFamily="18" charset="0"/>
                <a:cs typeface="MV Boli" pitchFamily="2" charset="0"/>
              </a:rPr>
              <a:t> год), Великая Отечественная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года), </a:t>
            </a:r>
            <a:r>
              <a:rPr lang="ru-RU" sz="1200" dirty="0" smtClean="0">
                <a:solidFill>
                  <a:srgbClr val="003374"/>
                </a:solidFill>
                <a:latin typeface="Constantia" panose="02030602050306030303" pitchFamily="18" charset="0"/>
                <a:cs typeface="MV Boli" pitchFamily="2" charset="0"/>
              </a:rPr>
              <a:t>Японская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  </a:t>
            </a:r>
          </a:p>
          <a:p>
            <a:pPr algn="just"/>
            <a:r>
              <a:rPr lang="ru-RU" sz="1200" dirty="0" smtClean="0">
                <a:solidFill>
                  <a:srgbClr val="003374"/>
                </a:solidFill>
                <a:latin typeface="Constantia" panose="02030602050306030303" pitchFamily="18" charset="0"/>
                <a:cs typeface="MV Boli" pitchFamily="2" charset="0"/>
              </a:rPr>
              <a:t>   Начинал </a:t>
            </a:r>
            <a:r>
              <a:rPr lang="ru-RU" sz="1200" dirty="0">
                <a:solidFill>
                  <a:srgbClr val="003374"/>
                </a:solidFill>
                <a:latin typeface="Constantia" panose="02030602050306030303" pitchFamily="18" charset="0"/>
                <a:cs typeface="MV Boli" pitchFamily="2" charset="0"/>
              </a:rPr>
              <a:t>войну рядовым летчиком, закончил - командиром авиационного полка, в звании полковника. </a:t>
            </a:r>
          </a:p>
          <a:p>
            <a:pPr algn="just"/>
            <a:r>
              <a:rPr lang="ru-RU" sz="1200" dirty="0" smtClean="0">
                <a:solidFill>
                  <a:srgbClr val="003374"/>
                </a:solidFill>
                <a:latin typeface="Constantia" panose="02030602050306030303" pitchFamily="18" charset="0"/>
                <a:cs typeface="MV Boli" pitchFamily="2" charset="0"/>
              </a:rPr>
              <a:t>   Награжден </a:t>
            </a:r>
            <a:r>
              <a:rPr lang="ru-RU" sz="1200" dirty="0">
                <a:solidFill>
                  <a:srgbClr val="003374"/>
                </a:solidFill>
                <a:latin typeface="Constantia" panose="02030602050306030303" pitchFamily="18" charset="0"/>
                <a:cs typeface="MV Boli" pitchFamily="2" charset="0"/>
              </a:rPr>
              <a:t>правительственными наградами: </a:t>
            </a:r>
            <a:r>
              <a:rPr lang="ru-RU" sz="1200" dirty="0" smtClean="0">
                <a:solidFill>
                  <a:srgbClr val="003374"/>
                </a:solidFill>
                <a:latin typeface="Constantia" panose="02030602050306030303" pitchFamily="18" charset="0"/>
                <a:cs typeface="MV Boli" pitchFamily="2" charset="0"/>
              </a:rPr>
              <a:t>орденами «Боевого </a:t>
            </a:r>
            <a:r>
              <a:rPr lang="ru-RU" sz="1200" dirty="0">
                <a:solidFill>
                  <a:srgbClr val="003374"/>
                </a:solidFill>
                <a:latin typeface="Constantia" panose="02030602050306030303" pitchFamily="18" charset="0"/>
                <a:cs typeface="MV Boli" pitchFamily="2" charset="0"/>
              </a:rPr>
              <a:t>Красного </a:t>
            </a:r>
            <a:r>
              <a:rPr lang="ru-RU" sz="1200" dirty="0" smtClean="0">
                <a:solidFill>
                  <a:srgbClr val="003374"/>
                </a:solidFill>
                <a:latin typeface="Constantia" panose="02030602050306030303" pitchFamily="18" charset="0"/>
                <a:cs typeface="MV Boli" pitchFamily="2" charset="0"/>
              </a:rPr>
              <a:t>Знамени», «Великой </a:t>
            </a:r>
            <a:r>
              <a:rPr lang="ru-RU" sz="1200" dirty="0">
                <a:solidFill>
                  <a:srgbClr val="003374"/>
                </a:solidFill>
                <a:latin typeface="Constantia" panose="02030602050306030303" pitchFamily="18" charset="0"/>
                <a:cs typeface="MV Boli" pitchFamily="2" charset="0"/>
              </a:rPr>
              <a:t>Отечественной </a:t>
            </a:r>
            <a:r>
              <a:rPr lang="ru-RU" sz="1200" dirty="0" smtClean="0">
                <a:solidFill>
                  <a:srgbClr val="003374"/>
                </a:solidFill>
                <a:latin typeface="Constantia" panose="02030602050306030303" pitchFamily="18" charset="0"/>
                <a:cs typeface="MV Boli" pitchFamily="2" charset="0"/>
              </a:rPr>
              <a:t>войны </a:t>
            </a:r>
            <a:r>
              <a:rPr lang="ru-RU" sz="1200" dirty="0" smtClean="0">
                <a:solidFill>
                  <a:srgbClr val="003374"/>
                </a:solidFill>
                <a:latin typeface="Times New Roman" panose="02020603050405020304" pitchFamily="18" charset="0"/>
                <a:cs typeface="Times New Roman" panose="02020603050405020304" pitchFamily="18" charset="0"/>
              </a:rPr>
              <a:t>1-й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и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степеней» и «Красной Звезды», </a:t>
            </a:r>
            <a:r>
              <a:rPr lang="ru-RU" sz="1200" dirty="0">
                <a:solidFill>
                  <a:srgbClr val="003374"/>
                </a:solidFill>
                <a:latin typeface="Constantia" panose="02030602050306030303" pitchFamily="18" charset="0"/>
                <a:cs typeface="MV Boli" pitchFamily="2" charset="0"/>
              </a:rPr>
              <a:t>боевыми </a:t>
            </a:r>
            <a:r>
              <a:rPr lang="ru-RU" sz="1200" dirty="0" smtClean="0">
                <a:solidFill>
                  <a:srgbClr val="003374"/>
                </a:solidFill>
                <a:latin typeface="Constantia" panose="02030602050306030303" pitchFamily="18" charset="0"/>
                <a:cs typeface="MV Boli" pitchFamily="2" charset="0"/>
              </a:rPr>
              <a:t>медалями «За </a:t>
            </a:r>
            <a:r>
              <a:rPr lang="ru-RU" sz="1200" dirty="0">
                <a:solidFill>
                  <a:srgbClr val="003374"/>
                </a:solidFill>
                <a:latin typeface="Constantia" panose="02030602050306030303" pitchFamily="18" charset="0"/>
                <a:cs typeface="MV Boli" pitchFamily="2" charset="0"/>
              </a:rPr>
              <a:t>отвагу</a:t>
            </a:r>
            <a:r>
              <a:rPr lang="ru-RU" sz="1200" dirty="0" smtClean="0">
                <a:solidFill>
                  <a:srgbClr val="003374"/>
                </a:solidFill>
                <a:latin typeface="Constantia" panose="02030602050306030303" pitchFamily="18" charset="0"/>
                <a:cs typeface="MV Boli" pitchFamily="2" charset="0"/>
              </a:rPr>
              <a:t>» и «</a:t>
            </a:r>
            <a:r>
              <a:rPr lang="ru-RU" sz="1200" dirty="0">
                <a:solidFill>
                  <a:srgbClr val="003374"/>
                </a:solidFill>
                <a:latin typeface="Constantia" panose="02030602050306030303" pitchFamily="18" charset="0"/>
                <a:cs typeface="MV Boli" pitchFamily="2" charset="0"/>
              </a:rPr>
              <a:t>За боевые заслуги</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другими </a:t>
            </a:r>
            <a:r>
              <a:rPr lang="ru-RU" sz="1200" dirty="0" smtClean="0">
                <a:solidFill>
                  <a:srgbClr val="003374"/>
                </a:solidFill>
                <a:latin typeface="Constantia" panose="02030602050306030303" pitchFamily="18" charset="0"/>
                <a:cs typeface="MV Boli" pitchFamily="2" charset="0"/>
              </a:rPr>
              <a:t>памятными наградами.</a:t>
            </a:r>
            <a:endParaRPr lang="ru-RU" sz="1200" dirty="0">
              <a:solidFill>
                <a:srgbClr val="003374"/>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Ушел из жизни  </a:t>
            </a:r>
            <a:r>
              <a:rPr lang="ru-RU" sz="1200" dirty="0">
                <a:solidFill>
                  <a:srgbClr val="003374"/>
                </a:solidFill>
                <a:latin typeface="Constantia" panose="02030602050306030303" pitchFamily="18" charset="0"/>
                <a:cs typeface="MV Boli" pitchFamily="2" charset="0"/>
              </a:rPr>
              <a:t>Афанасий Карпович в </a:t>
            </a:r>
            <a:r>
              <a:rPr lang="ru-RU" sz="1200" dirty="0">
                <a:solidFill>
                  <a:srgbClr val="003374"/>
                </a:solidFill>
                <a:latin typeface="Times New Roman" panose="02020603050405020304" pitchFamily="18" charset="0"/>
                <a:cs typeface="Times New Roman" panose="02020603050405020304" pitchFamily="18" charset="0"/>
              </a:rPr>
              <a:t>1985</a:t>
            </a:r>
            <a:r>
              <a:rPr lang="ru-RU" sz="1200" dirty="0">
                <a:solidFill>
                  <a:srgbClr val="003374"/>
                </a:solidFill>
                <a:latin typeface="Constantia" panose="02030602050306030303" pitchFamily="18" charset="0"/>
                <a:cs typeface="MV Boli" pitchFamily="2" charset="0"/>
              </a:rPr>
              <a:t> году.</a:t>
            </a: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882034"/>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Смирнова Анна Владимировна,</a:t>
            </a:r>
          </a:p>
          <a:p>
            <a:pPr indent="72000"/>
            <a:r>
              <a:rPr lang="ru-RU" sz="1100" dirty="0" smtClean="0">
                <a:latin typeface="Constantia" panose="02030602050306030303" pitchFamily="18" charset="0"/>
                <a:cs typeface="MV Boli" pitchFamily="2" charset="0"/>
              </a:rPr>
              <a:t>специалист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15"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saturation sat="66000"/>
                    </a14:imgEffect>
                  </a14:imgLayer>
                </a14:imgProps>
              </a:ext>
            </a:extLst>
          </a:blip>
          <a:srcRect/>
          <a:stretch>
            <a:fillRect/>
          </a:stretch>
        </p:blipFill>
        <p:spPr bwMode="auto">
          <a:xfrm>
            <a:off x="4780181" y="509662"/>
            <a:ext cx="4140000" cy="5541359"/>
          </a:xfrm>
          <a:prstGeom prst="rect">
            <a:avLst/>
          </a:prstGeom>
          <a:noFill/>
          <a:ln w="9525">
            <a:noFill/>
            <a:miter lim="800000"/>
            <a:headEnd/>
            <a:tailEnd/>
          </a:ln>
          <a:effectLst>
            <a:softEdge rad="317500"/>
          </a:effectLst>
        </p:spPr>
      </p:pic>
      <p:sp>
        <p:nvSpPr>
          <p:cNvPr id="16" name="TextBox 15"/>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7"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81327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747"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1404480"/>
            <a:ext cx="4123796" cy="2282676"/>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ХЛЫЩИБОРЩ </a:t>
            </a:r>
            <a:endParaRPr lang="ru-RU" sz="1400" b="1" dirty="0" smtClean="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СЕРАФИМА  ВАСИЛЬЕВНА</a:t>
            </a:r>
          </a:p>
          <a:p>
            <a:pPr algn="just"/>
            <a:r>
              <a:rPr lang="ru-RU" sz="1200" dirty="0" smtClean="0">
                <a:solidFill>
                  <a:srgbClr val="003374"/>
                </a:solidFill>
                <a:latin typeface="Constantia" panose="02030602050306030303" pitchFamily="18" charset="0"/>
                <a:cs typeface="MV Boli" pitchFamily="2" charset="0"/>
              </a:rPr>
              <a:t>   Родилась </a:t>
            </a:r>
            <a:r>
              <a:rPr lang="ru-RU" sz="1200" dirty="0">
                <a:solidFill>
                  <a:srgbClr val="003374"/>
                </a:solidFill>
                <a:latin typeface="Constantia" panose="02030602050306030303" pitchFamily="18" charset="0"/>
                <a:cs typeface="MV Boli" pitchFamily="2" charset="0"/>
              </a:rPr>
              <a:t>в </a:t>
            </a:r>
            <a:r>
              <a:rPr lang="ru-RU" sz="1200" dirty="0">
                <a:solidFill>
                  <a:srgbClr val="003374"/>
                </a:solidFill>
                <a:latin typeface="Times New Roman" panose="02020603050405020304" pitchFamily="18" charset="0"/>
                <a:cs typeface="Times New Roman" panose="02020603050405020304" pitchFamily="18" charset="0"/>
              </a:rPr>
              <a:t>1923</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Призвана </a:t>
            </a:r>
            <a:r>
              <a:rPr lang="ru-RU" sz="1200" dirty="0">
                <a:solidFill>
                  <a:srgbClr val="003374"/>
                </a:solidFill>
                <a:latin typeface="Constantia" panose="02030602050306030303" pitchFamily="18" charset="0"/>
                <a:cs typeface="MV Boli" pitchFamily="2" charset="0"/>
              </a:rPr>
              <a:t>на фронт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Служила </a:t>
            </a:r>
            <a:r>
              <a:rPr lang="ru-RU" sz="1200" dirty="0">
                <a:solidFill>
                  <a:srgbClr val="003374"/>
                </a:solidFill>
                <a:latin typeface="Constantia" panose="02030602050306030303" pitchFamily="18" charset="0"/>
                <a:cs typeface="MV Boli" pitchFamily="2" charset="0"/>
              </a:rPr>
              <a:t>механиком в авиационном полку на Карельском фронте. </a:t>
            </a:r>
          </a:p>
          <a:p>
            <a:pPr algn="just"/>
            <a:r>
              <a:rPr lang="ru-RU" sz="1200" dirty="0" smtClean="0">
                <a:solidFill>
                  <a:srgbClr val="003374"/>
                </a:solidFill>
                <a:latin typeface="Constantia" panose="02030602050306030303" pitchFamily="18" charset="0"/>
                <a:cs typeface="MV Boli" pitchFamily="2" charset="0"/>
              </a:rPr>
              <a:t>   Звание </a:t>
            </a:r>
            <a:r>
              <a:rPr lang="ru-RU" sz="1200" dirty="0">
                <a:solidFill>
                  <a:srgbClr val="003374"/>
                </a:solidFill>
                <a:latin typeface="Constantia" panose="02030602050306030303" pitchFamily="18" charset="0"/>
                <a:cs typeface="MV Boli" pitchFamily="2" charset="0"/>
              </a:rPr>
              <a:t>- ефрейтор.</a:t>
            </a:r>
          </a:p>
          <a:p>
            <a:pPr algn="just"/>
            <a:r>
              <a:rPr lang="ru-RU" sz="1200" dirty="0" smtClean="0">
                <a:solidFill>
                  <a:srgbClr val="003374"/>
                </a:solidFill>
                <a:latin typeface="Constantia" panose="02030602050306030303" pitchFamily="18" charset="0"/>
                <a:cs typeface="MV Boli" pitchFamily="2" charset="0"/>
              </a:rPr>
              <a:t>   Награждена </a:t>
            </a:r>
            <a:r>
              <a:rPr lang="ru-RU" sz="1200" dirty="0">
                <a:solidFill>
                  <a:srgbClr val="003374"/>
                </a:solidFill>
                <a:latin typeface="Constantia" panose="02030602050306030303" pitchFamily="18" charset="0"/>
                <a:cs typeface="MV Boli" pitchFamily="2" charset="0"/>
              </a:rPr>
              <a:t>правительственными наградами: медалями «За оборону </a:t>
            </a:r>
            <a:r>
              <a:rPr lang="ru-RU" sz="1200" dirty="0" smtClean="0">
                <a:solidFill>
                  <a:srgbClr val="003374"/>
                </a:solidFill>
                <a:latin typeface="Constantia" panose="02030602050306030303" pitchFamily="18" charset="0"/>
                <a:cs typeface="MV Boli" pitchFamily="2" charset="0"/>
              </a:rPr>
              <a:t>Севастополя» и </a:t>
            </a:r>
            <a:r>
              <a:rPr lang="ru-RU" sz="1200" dirty="0">
                <a:solidFill>
                  <a:srgbClr val="003374"/>
                </a:solidFill>
                <a:latin typeface="Constantia" panose="02030602050306030303" pitchFamily="18" charset="0"/>
                <a:cs typeface="MV Boli" pitchFamily="2" charset="0"/>
              </a:rPr>
              <a:t>«За победу над Германией».</a:t>
            </a: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85734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Смирнова Анна Владимировна,</a:t>
            </a:r>
          </a:p>
          <a:p>
            <a:pPr indent="72000"/>
            <a:r>
              <a:rPr lang="ru-RU" sz="1100" dirty="0" smtClean="0">
                <a:latin typeface="Constantia" panose="02030602050306030303" pitchFamily="18" charset="0"/>
                <a:cs typeface="MV Boli" pitchFamily="2" charset="0"/>
              </a:rPr>
              <a:t>специалист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19"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saturation sat="66000"/>
                    </a14:imgEffect>
                  </a14:imgLayer>
                </a14:imgProps>
              </a:ext>
            </a:extLst>
          </a:blip>
          <a:srcRect l="7337" t="2751" r="2791" b="5083"/>
          <a:stretch>
            <a:fillRect/>
          </a:stretch>
        </p:blipFill>
        <p:spPr bwMode="auto">
          <a:xfrm>
            <a:off x="4772342" y="573651"/>
            <a:ext cx="4140000" cy="5296048"/>
          </a:xfrm>
          <a:prstGeom prst="rect">
            <a:avLst/>
          </a:prstGeom>
          <a:noFill/>
          <a:ln w="9525">
            <a:noFill/>
            <a:miter lim="800000"/>
            <a:headEnd/>
            <a:tailEnd/>
          </a:ln>
          <a:effectLst>
            <a:softEdge rad="317500"/>
          </a:effectLst>
        </p:spPr>
      </p:pic>
      <p:sp>
        <p:nvSpPr>
          <p:cNvPr id="20" name="TextBox 19"/>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775517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22876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8" y="343933"/>
            <a:ext cx="4123796" cy="5693866"/>
          </a:xfrm>
          <a:prstGeom prst="rect">
            <a:avLst/>
          </a:prstGeom>
          <a:noFill/>
        </p:spPr>
        <p:txBody>
          <a:bodyPr wrap="square" rtlCol="0">
            <a:spAutoFit/>
          </a:bodyPr>
          <a:lstStyle/>
          <a:p>
            <a:pPr algn="ctr">
              <a:spcAft>
                <a:spcPts val="400"/>
              </a:spcAft>
            </a:pPr>
            <a:endParaRPr lang="ru-RU" sz="1400" b="1" dirty="0" smtClean="0">
              <a:solidFill>
                <a:srgbClr val="C00000"/>
              </a:solidFill>
              <a:latin typeface="Century" panose="02040604050505020304"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КОНДРАТЬЕВ  </a:t>
            </a:r>
          </a:p>
          <a:p>
            <a:pPr algn="ctr">
              <a:spcAft>
                <a:spcPts val="400"/>
              </a:spcAft>
            </a:pPr>
            <a:r>
              <a:rPr lang="ru-RU" sz="1400" b="1" dirty="0" smtClean="0">
                <a:solidFill>
                  <a:srgbClr val="C00000"/>
                </a:solidFill>
                <a:latin typeface="Constantia" panose="02030602050306030303" pitchFamily="18" charset="0"/>
                <a:cs typeface="MV Boli" pitchFamily="2" charset="0"/>
              </a:rPr>
              <a:t>АНДРЕЙ  ИВАНОВИЧ</a:t>
            </a:r>
          </a:p>
          <a:p>
            <a:pPr algn="just"/>
            <a:r>
              <a:rPr lang="ru-RU" sz="1200" b="1"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Родился </a:t>
            </a:r>
            <a:r>
              <a:rPr lang="ru-RU" sz="1200" dirty="0">
                <a:solidFill>
                  <a:srgbClr val="003374"/>
                </a:solidFill>
                <a:latin typeface="Constantia" panose="02030602050306030303" pitchFamily="18" charset="0"/>
                <a:cs typeface="MV Boli" pitchFamily="2" charset="0"/>
              </a:rPr>
              <a:t>в </a:t>
            </a:r>
            <a:r>
              <a:rPr lang="ru-RU" sz="1200" dirty="0">
                <a:solidFill>
                  <a:srgbClr val="003374"/>
                </a:solidFill>
                <a:latin typeface="Times New Roman" panose="02020603050405020304" pitchFamily="18" charset="0"/>
                <a:cs typeface="Times New Roman" panose="02020603050405020304" pitchFamily="18" charset="0"/>
              </a:rPr>
              <a:t>1923</a:t>
            </a:r>
            <a:r>
              <a:rPr lang="ru-RU" sz="1200" dirty="0">
                <a:solidFill>
                  <a:srgbClr val="003374"/>
                </a:solidFill>
                <a:latin typeface="Constantia" panose="02030602050306030303" pitchFamily="18" charset="0"/>
                <a:cs typeface="MV Boli" pitchFamily="2" charset="0"/>
              </a:rPr>
              <a:t> году. </a:t>
            </a:r>
            <a:endParaRPr lang="ru-RU" sz="1200" dirty="0" smtClean="0">
              <a:solidFill>
                <a:srgbClr val="003374"/>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Прошел </a:t>
            </a:r>
            <a:r>
              <a:rPr lang="ru-RU" sz="1200" dirty="0">
                <a:solidFill>
                  <a:srgbClr val="003374"/>
                </a:solidFill>
                <a:latin typeface="Constantia" panose="02030602050306030303" pitchFamily="18" charset="0"/>
                <a:cs typeface="MV Boli" pitchFamily="2" charset="0"/>
              </a:rPr>
              <a:t>всю войну. </a:t>
            </a:r>
          </a:p>
          <a:p>
            <a:pPr algn="just"/>
            <a:r>
              <a:rPr lang="ru-RU" sz="1200" dirty="0">
                <a:solidFill>
                  <a:srgbClr val="003374"/>
                </a:solidFill>
                <a:latin typeface="Constantia" panose="02030602050306030303" pitchFamily="18" charset="0"/>
                <a:cs typeface="MV Boli" pitchFamily="2" charset="0"/>
              </a:rPr>
              <a:t>Награжден: Медалями и боевыми Орденами «Красной Звезды» (</a:t>
            </a:r>
            <a:r>
              <a:rPr lang="ru-RU" sz="1200" dirty="0">
                <a:solidFill>
                  <a:srgbClr val="003374"/>
                </a:solidFill>
                <a:latin typeface="Times New Roman" panose="02020603050405020304" pitchFamily="18" charset="0"/>
                <a:cs typeface="Times New Roman" panose="02020603050405020304" pitchFamily="18" charset="0"/>
              </a:rPr>
              <a:t>30.03.1944</a:t>
            </a:r>
            <a:r>
              <a:rPr lang="ru-RU" sz="1200" dirty="0">
                <a:solidFill>
                  <a:srgbClr val="003374"/>
                </a:solidFill>
                <a:latin typeface="Constantia" panose="02030602050306030303" pitchFamily="18" charset="0"/>
                <a:cs typeface="MV Boli" pitchFamily="2" charset="0"/>
              </a:rPr>
              <a:t> года), </a:t>
            </a:r>
            <a:r>
              <a:rPr lang="ru-RU" sz="1200" dirty="0" smtClean="0">
                <a:solidFill>
                  <a:srgbClr val="003374"/>
                </a:solidFill>
                <a:latin typeface="Constantia" panose="02030602050306030303" pitchFamily="18" charset="0"/>
                <a:cs typeface="MV Boli" pitchFamily="2" charset="0"/>
              </a:rPr>
              <a:t>«Отечественной </a:t>
            </a:r>
            <a:r>
              <a:rPr lang="ru-RU" sz="1200" dirty="0">
                <a:solidFill>
                  <a:srgbClr val="003374"/>
                </a:solidFill>
                <a:latin typeface="Constantia" panose="02030602050306030303" pitchFamily="18" charset="0"/>
                <a:cs typeface="MV Boli" pitchFamily="2" charset="0"/>
              </a:rPr>
              <a:t>войны»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2</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степени (</a:t>
            </a:r>
            <a:r>
              <a:rPr lang="ru-RU" sz="1200" dirty="0">
                <a:solidFill>
                  <a:srgbClr val="003374"/>
                </a:solidFill>
                <a:latin typeface="Times New Roman" panose="02020603050405020304" pitchFamily="18" charset="0"/>
                <a:cs typeface="Times New Roman" panose="02020603050405020304" pitchFamily="18" charset="0"/>
              </a:rPr>
              <a:t>18.07.1944</a:t>
            </a:r>
            <a:r>
              <a:rPr lang="ru-RU" sz="1200" dirty="0">
                <a:solidFill>
                  <a:srgbClr val="003374"/>
                </a:solidFill>
                <a:latin typeface="Constantia" panose="02030602050306030303" pitchFamily="18" charset="0"/>
                <a:cs typeface="MV Boli" pitchFamily="2" charset="0"/>
              </a:rPr>
              <a:t> года), «Красного знамени» (</a:t>
            </a:r>
            <a:r>
              <a:rPr lang="ru-RU" sz="1200" dirty="0">
                <a:solidFill>
                  <a:srgbClr val="003374"/>
                </a:solidFill>
                <a:latin typeface="Times New Roman" panose="02020603050405020304" pitchFamily="18" charset="0"/>
                <a:cs typeface="Times New Roman" panose="02020603050405020304" pitchFamily="18" charset="0"/>
              </a:rPr>
              <a:t>01.08.1944</a:t>
            </a:r>
            <a:r>
              <a:rPr lang="ru-RU" sz="1200" dirty="0">
                <a:solidFill>
                  <a:srgbClr val="003374"/>
                </a:solidFill>
                <a:latin typeface="Constantia" panose="02030602050306030303" pitchFamily="18" charset="0"/>
                <a:cs typeface="MV Boli" pitchFamily="2" charset="0"/>
              </a:rPr>
              <a:t> год). </a:t>
            </a:r>
          </a:p>
          <a:p>
            <a:pPr algn="just"/>
            <a:r>
              <a:rPr lang="ru-RU" sz="1200" dirty="0" smtClean="0">
                <a:solidFill>
                  <a:srgbClr val="003374"/>
                </a:solidFill>
                <a:latin typeface="Constantia" panose="02030602050306030303" pitchFamily="18" charset="0"/>
                <a:cs typeface="MV Boli" pitchFamily="2" charset="0"/>
              </a:rPr>
              <a:t>   Был </a:t>
            </a:r>
            <a:r>
              <a:rPr lang="ru-RU" sz="1200" dirty="0">
                <a:solidFill>
                  <a:srgbClr val="003374"/>
                </a:solidFill>
                <a:latin typeface="Constantia" panose="02030602050306030303" pitchFamily="18" charset="0"/>
                <a:cs typeface="MV Boli" pitchFamily="2" charset="0"/>
              </a:rPr>
              <a:t>трижды ранен: </a:t>
            </a:r>
            <a:r>
              <a:rPr lang="ru-RU" sz="1200" dirty="0" smtClean="0">
                <a:solidFill>
                  <a:srgbClr val="003374"/>
                </a:solidFill>
                <a:latin typeface="Times New Roman" panose="02020603050405020304" pitchFamily="18" charset="0"/>
                <a:cs typeface="Times New Roman" panose="02020603050405020304" pitchFamily="18" charset="0"/>
              </a:rPr>
              <a:t>08.10.1942</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года</a:t>
            </a:r>
            <a:r>
              <a:rPr lang="ru-RU" sz="1200" dirty="0">
                <a:solidFill>
                  <a:srgbClr val="003374"/>
                </a:solidFill>
                <a:latin typeface="Constantia" panose="02030602050306030303" pitchFamily="18" charset="0"/>
                <a:cs typeface="MV Boli" pitchFamily="2" charset="0"/>
              </a:rPr>
              <a:t>, </a:t>
            </a:r>
            <a:r>
              <a:rPr lang="ru-RU" sz="1200" dirty="0">
                <a:solidFill>
                  <a:srgbClr val="003374"/>
                </a:solidFill>
                <a:latin typeface="Times New Roman" panose="02020603050405020304" pitchFamily="18" charset="0"/>
                <a:cs typeface="Times New Roman" panose="02020603050405020304" pitchFamily="18" charset="0"/>
              </a:rPr>
              <a:t>21.03.1943</a:t>
            </a:r>
            <a:r>
              <a:rPr lang="ru-RU" sz="1200" dirty="0">
                <a:solidFill>
                  <a:srgbClr val="003374"/>
                </a:solidFill>
                <a:latin typeface="Constantia" panose="02030602050306030303" pitchFamily="18" charset="0"/>
                <a:cs typeface="MV Boli" pitchFamily="2" charset="0"/>
              </a:rPr>
              <a:t> года, </a:t>
            </a:r>
            <a:r>
              <a:rPr lang="ru-RU" sz="1200" dirty="0">
                <a:solidFill>
                  <a:srgbClr val="003374"/>
                </a:solidFill>
                <a:latin typeface="Times New Roman" panose="02020603050405020304" pitchFamily="18" charset="0"/>
                <a:cs typeface="Times New Roman" panose="02020603050405020304" pitchFamily="18" charset="0"/>
              </a:rPr>
              <a:t>14.04.1944</a:t>
            </a:r>
            <a:r>
              <a:rPr lang="ru-RU" sz="1200" dirty="0">
                <a:solidFill>
                  <a:srgbClr val="003374"/>
                </a:solidFill>
                <a:latin typeface="Constantia" panose="02030602050306030303" pitchFamily="18" charset="0"/>
                <a:cs typeface="MV Boli" pitchFamily="2" charset="0"/>
              </a:rPr>
              <a:t> года.</a:t>
            </a:r>
          </a:p>
          <a:p>
            <a:pPr algn="just"/>
            <a:r>
              <a:rPr lang="ru-RU" sz="1200" dirty="0" smtClean="0">
                <a:solidFill>
                  <a:srgbClr val="003374"/>
                </a:solidFill>
                <a:latin typeface="Constantia" panose="02030602050306030303" pitchFamily="18" charset="0"/>
                <a:cs typeface="MV Boli" pitchFamily="2" charset="0"/>
              </a:rPr>
              <a:t>   История </a:t>
            </a:r>
            <a:r>
              <a:rPr lang="ru-RU" sz="1200" dirty="0">
                <a:solidFill>
                  <a:srgbClr val="003374"/>
                </a:solidFill>
                <a:latin typeface="Constantia" panose="02030602050306030303" pitchFamily="18" charset="0"/>
                <a:cs typeface="MV Boli" pitchFamily="2" charset="0"/>
              </a:rPr>
              <a:t>ордена «Красное знамя»: в боях, при выполнения задач в тылу противника, </a:t>
            </a:r>
            <a:r>
              <a:rPr lang="ru-RU" sz="1200" dirty="0">
                <a:solidFill>
                  <a:srgbClr val="003374"/>
                </a:solidFill>
                <a:latin typeface="Times New Roman" panose="02020603050405020304" pitchFamily="18" charset="0"/>
                <a:cs typeface="Times New Roman" panose="02020603050405020304" pitchFamily="18" charset="0"/>
              </a:rPr>
              <a:t>26</a:t>
            </a:r>
            <a:r>
              <a:rPr lang="ru-RU" sz="1200" dirty="0">
                <a:solidFill>
                  <a:srgbClr val="003374"/>
                </a:solidFill>
                <a:latin typeface="Constantia" panose="02030602050306030303" pitchFamily="18" charset="0"/>
                <a:cs typeface="MV Boli" pitchFamily="2" charset="0"/>
              </a:rPr>
              <a:t> - </a:t>
            </a:r>
            <a:r>
              <a:rPr lang="ru-RU" sz="1200" dirty="0">
                <a:solidFill>
                  <a:srgbClr val="003374"/>
                </a:solidFill>
                <a:latin typeface="Times New Roman" panose="02020603050405020304" pitchFamily="18" charset="0"/>
                <a:cs typeface="Times New Roman" panose="02020603050405020304" pitchFamily="18" charset="0"/>
              </a:rPr>
              <a:t>27</a:t>
            </a:r>
            <a:r>
              <a:rPr lang="ru-RU" sz="1200" dirty="0">
                <a:solidFill>
                  <a:srgbClr val="003374"/>
                </a:solidFill>
                <a:latin typeface="Constantia" panose="02030602050306030303" pitchFamily="18" charset="0"/>
                <a:cs typeface="MV Boli" pitchFamily="2" charset="0"/>
              </a:rPr>
              <a:t> июля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года, в районе деревни Глыбоченко проявил себя мужественным и решительным офицером. С двумя разведчиками взял в плен двух солдат противника, которые дали ценные сведения о намерениях и расположении противника. При прорыве кольца окружения заколол ножом немецкого пулеметчика из боевого охранения. Внезапно подошел к основной силе противника численностью около </a:t>
            </a:r>
            <a:r>
              <a:rPr lang="ru-RU" sz="1200" dirty="0">
                <a:solidFill>
                  <a:srgbClr val="003374"/>
                </a:solidFill>
                <a:latin typeface="Times New Roman" panose="02020603050405020304" pitchFamily="18" charset="0"/>
                <a:cs typeface="Times New Roman" panose="02020603050405020304" pitchFamily="18" charset="0"/>
              </a:rPr>
              <a:t>50</a:t>
            </a:r>
            <a:r>
              <a:rPr lang="ru-RU" sz="1200" dirty="0">
                <a:solidFill>
                  <a:srgbClr val="003374"/>
                </a:solidFill>
                <a:latin typeface="Constantia" panose="02030602050306030303" pitchFamily="18" charset="0"/>
                <a:cs typeface="MV Boli" pitchFamily="2" charset="0"/>
              </a:rPr>
              <a:t> человек, стремительным натиском рассеял их и часть уничтожил, обеспечивая этим свободное продвижение командованию и штабу полка</a:t>
            </a:r>
            <a:r>
              <a:rPr lang="ru-RU" sz="1200" dirty="0" smtClean="0">
                <a:solidFill>
                  <a:srgbClr val="003374"/>
                </a:solidFill>
                <a:latin typeface="Constantia" panose="02030602050306030303" pitchFamily="18" charset="0"/>
                <a:cs typeface="MV Boli" pitchFamily="2" charset="0"/>
              </a:rPr>
              <a:t>.</a:t>
            </a:r>
          </a:p>
          <a:p>
            <a:pPr algn="just"/>
            <a:r>
              <a:rPr lang="ru-RU" sz="1200" dirty="0" smtClean="0">
                <a:solidFill>
                  <a:srgbClr val="003374"/>
                </a:solidFill>
                <a:latin typeface="Constantia" panose="02030602050306030303" pitchFamily="18" charset="0"/>
                <a:cs typeface="MV Boli" pitchFamily="2" charset="0"/>
              </a:rPr>
              <a:t>   В </a:t>
            </a:r>
            <a:r>
              <a:rPr lang="ru-RU" sz="1200" dirty="0">
                <a:solidFill>
                  <a:srgbClr val="003374"/>
                </a:solidFill>
                <a:latin typeface="Constantia" panose="02030602050306030303" pitchFamily="18" charset="0"/>
                <a:cs typeface="MV Boli" pitchFamily="2" charset="0"/>
              </a:rPr>
              <a:t>боях лично уничтожил </a:t>
            </a:r>
            <a:r>
              <a:rPr lang="ru-RU" sz="1200" dirty="0">
                <a:solidFill>
                  <a:srgbClr val="003374"/>
                </a:solidFill>
                <a:latin typeface="Times New Roman" panose="02020603050405020304" pitchFamily="18" charset="0"/>
                <a:cs typeface="Times New Roman" panose="02020603050405020304" pitchFamily="18" charset="0"/>
              </a:rPr>
              <a:t>19</a:t>
            </a:r>
            <a:r>
              <a:rPr lang="ru-RU" sz="1200" dirty="0">
                <a:solidFill>
                  <a:srgbClr val="003374"/>
                </a:solidFill>
                <a:latin typeface="Constantia" panose="02030602050306030303" pitchFamily="18" charset="0"/>
                <a:cs typeface="MV Boli" pitchFamily="2" charset="0"/>
              </a:rPr>
              <a:t> немцев.  </a:t>
            </a:r>
          </a:p>
          <a:p>
            <a:pPr algn="just"/>
            <a:r>
              <a:rPr lang="ru-RU" sz="1200" dirty="0" smtClean="0">
                <a:solidFill>
                  <a:srgbClr val="003374"/>
                </a:solidFill>
                <a:latin typeface="Constantia" panose="02030602050306030303" pitchFamily="18" charset="0"/>
                <a:cs typeface="MV Boli" pitchFamily="2" charset="0"/>
              </a:rPr>
              <a:t>   Вернулся </a:t>
            </a:r>
            <a:r>
              <a:rPr lang="ru-RU" sz="1200" dirty="0">
                <a:solidFill>
                  <a:srgbClr val="003374"/>
                </a:solidFill>
                <a:latin typeface="Constantia" panose="02030602050306030303" pitchFamily="18" charset="0"/>
                <a:cs typeface="MV Boli" pitchFamily="2" charset="0"/>
              </a:rPr>
              <a:t>с войны в звании старший лейтенант, с должности адъютант командира.  </a:t>
            </a: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Ушел из жизни в </a:t>
            </a:r>
            <a:r>
              <a:rPr lang="ru-RU" sz="1200" dirty="0">
                <a:solidFill>
                  <a:srgbClr val="003374"/>
                </a:solidFill>
                <a:latin typeface="Times New Roman" panose="02020603050405020304" pitchFamily="18" charset="0"/>
                <a:cs typeface="Times New Roman" panose="02020603050405020304" pitchFamily="18" charset="0"/>
              </a:rPr>
              <a:t>1973</a:t>
            </a:r>
            <a:r>
              <a:rPr lang="ru-RU" sz="1200" dirty="0">
                <a:solidFill>
                  <a:srgbClr val="003374"/>
                </a:solidFill>
                <a:latin typeface="Constantia" panose="02030602050306030303" pitchFamily="18" charset="0"/>
                <a:cs typeface="MV Boli" pitchFamily="2" charset="0"/>
              </a:rPr>
              <a:t> году. Сказались боевые ранения.</a:t>
            </a:r>
          </a:p>
        </p:txBody>
      </p:sp>
      <p:sp>
        <p:nvSpPr>
          <p:cNvPr id="21" name="TextBox 20"/>
          <p:cNvSpPr txBox="1"/>
          <p:nvPr/>
        </p:nvSpPr>
        <p:spPr>
          <a:xfrm>
            <a:off x="465668" y="5916128"/>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Times New Roman" panose="02020603050405020304" pitchFamily="18" charset="0"/>
              </a:rPr>
              <a:t>Кондратьев Андрей Сергеевич,</a:t>
            </a:r>
          </a:p>
          <a:p>
            <a:pPr indent="72000"/>
            <a:r>
              <a:rPr lang="ru-RU" sz="1100" dirty="0" smtClean="0">
                <a:latin typeface="Constantia" panose="02030602050306030303" pitchFamily="18" charset="0"/>
                <a:cs typeface="Times New Roman" panose="02020603050405020304" pitchFamily="18" charset="0"/>
              </a:rPr>
              <a:t>заместитель </a:t>
            </a:r>
            <a:r>
              <a:rPr lang="ru-RU" sz="1100" dirty="0">
                <a:latin typeface="Constantia" panose="02030602050306030303" pitchFamily="18" charset="0"/>
                <a:cs typeface="Times New Roman" panose="02020603050405020304" pitchFamily="18" charset="0"/>
              </a:rPr>
              <a:t>начальника </a:t>
            </a:r>
            <a:r>
              <a:rPr lang="ru-RU" sz="1100" dirty="0" smtClean="0">
                <a:latin typeface="Constantia" panose="02030602050306030303" pitchFamily="18" charset="0"/>
                <a:cs typeface="Times New Roman" panose="02020603050405020304" pitchFamily="18" charset="0"/>
              </a:rPr>
              <a:t>отдела </a:t>
            </a:r>
            <a:r>
              <a:rPr lang="ru-RU" sz="1100" dirty="0">
                <a:latin typeface="Constantia" panose="02030602050306030303" pitchFamily="18" charset="0"/>
                <a:cs typeface="Times New Roman" panose="02020603050405020304" pitchFamily="18" charset="0"/>
              </a:rPr>
              <a:t>информационных систем</a:t>
            </a:r>
          </a:p>
        </p:txBody>
      </p:sp>
      <p:pic>
        <p:nvPicPr>
          <p:cNvPr id="20" name="Picture 2"/>
          <p:cNvPicPr>
            <a:picLocks noChangeAspect="1" noChangeArrowheads="1"/>
          </p:cNvPicPr>
          <p:nvPr/>
        </p:nvPicPr>
        <p:blipFill rotWithShape="1">
          <a:blip r:embed="rId6" cstate="print"/>
          <a:srcRect t="-2561" r="8450" b="16795"/>
          <a:stretch/>
        </p:blipFill>
        <p:spPr bwMode="auto">
          <a:xfrm>
            <a:off x="4798716" y="647995"/>
            <a:ext cx="4104000" cy="5341568"/>
          </a:xfrm>
          <a:prstGeom prst="rect">
            <a:avLst/>
          </a:prstGeom>
          <a:noFill/>
          <a:ln w="9525">
            <a:noFill/>
            <a:miter lim="800000"/>
            <a:headEnd/>
            <a:tailEnd/>
          </a:ln>
          <a:effectLst>
            <a:softEdge rad="317500"/>
          </a:effectLst>
        </p:spPr>
      </p:pic>
      <p:sp>
        <p:nvSpPr>
          <p:cNvPr id="22" name="TextBox 21"/>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32971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747"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1404480"/>
            <a:ext cx="4123796" cy="228267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КОНДРАТЬЕВА</a:t>
            </a:r>
          </a:p>
          <a:p>
            <a:pPr algn="ctr">
              <a:spcAft>
                <a:spcPts val="400"/>
              </a:spcAft>
            </a:pPr>
            <a:r>
              <a:rPr lang="ru-RU" sz="1400" b="1" dirty="0">
                <a:solidFill>
                  <a:srgbClr val="C00000"/>
                </a:solidFill>
                <a:latin typeface="Constantia" panose="02030602050306030303" pitchFamily="18" charset="0"/>
                <a:cs typeface="MV Boli" pitchFamily="2" charset="0"/>
              </a:rPr>
              <a:t>АНТОНИНА </a:t>
            </a:r>
            <a:r>
              <a:rPr lang="ru-RU" sz="1400" b="1" dirty="0" smtClean="0">
                <a:solidFill>
                  <a:srgbClr val="C00000"/>
                </a:solidFill>
                <a:latin typeface="Constantia" panose="02030602050306030303" pitchFamily="18" charset="0"/>
                <a:cs typeface="MV Boli" pitchFamily="2" charset="0"/>
              </a:rPr>
              <a:t> МИХАЙЛОВНА</a:t>
            </a:r>
          </a:p>
          <a:p>
            <a:pPr algn="just"/>
            <a:r>
              <a:rPr lang="ru-RU" sz="1200" b="1" dirty="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Родилась в </a:t>
            </a:r>
            <a:r>
              <a:rPr lang="ru-RU" sz="1200" dirty="0">
                <a:solidFill>
                  <a:srgbClr val="003374"/>
                </a:solidFill>
                <a:latin typeface="Times New Roman" panose="02020603050405020304" pitchFamily="18" charset="0"/>
                <a:cs typeface="Times New Roman" panose="02020603050405020304" pitchFamily="18" charset="0"/>
              </a:rPr>
              <a:t>1923</a:t>
            </a:r>
            <a:r>
              <a:rPr lang="ru-RU" sz="1200" dirty="0">
                <a:solidFill>
                  <a:srgbClr val="003374"/>
                </a:solidFill>
                <a:latin typeface="Constantia" panose="02030602050306030303" pitchFamily="18" charset="0"/>
                <a:cs typeface="MV Boli" pitchFamily="2" charset="0"/>
              </a:rPr>
              <a:t> году. </a:t>
            </a:r>
          </a:p>
          <a:p>
            <a:pPr algn="just"/>
            <a:r>
              <a:rPr lang="ru-RU" sz="1200" dirty="0" smtClean="0">
                <a:solidFill>
                  <a:srgbClr val="003374"/>
                </a:solidFill>
                <a:latin typeface="Constantia" panose="02030602050306030303" pitchFamily="18" charset="0"/>
                <a:cs typeface="MV Boli" pitchFamily="2" charset="0"/>
              </a:rPr>
              <a:t>   Прошла </a:t>
            </a:r>
            <a:r>
              <a:rPr lang="ru-RU" sz="1200" dirty="0">
                <a:solidFill>
                  <a:srgbClr val="003374"/>
                </a:solidFill>
                <a:latin typeface="Constantia" panose="02030602050306030303" pitchFamily="18" charset="0"/>
                <a:cs typeface="MV Boli" pitchFamily="2" charset="0"/>
              </a:rPr>
              <a:t>всю войну, была медсестрой </a:t>
            </a:r>
            <a:r>
              <a:rPr lang="ru-RU" sz="1200" dirty="0" smtClean="0">
                <a:solidFill>
                  <a:srgbClr val="003374"/>
                </a:solidFill>
                <a:latin typeface="Constantia" panose="02030602050306030303" pitchFamily="18" charset="0"/>
                <a:cs typeface="MV Boli" pitchFamily="2" charset="0"/>
              </a:rPr>
              <a:t>военно-санитарного </a:t>
            </a:r>
            <a:r>
              <a:rPr lang="ru-RU" sz="1200" dirty="0">
                <a:solidFill>
                  <a:srgbClr val="003374"/>
                </a:solidFill>
                <a:latin typeface="Constantia" panose="02030602050306030303" pitchFamily="18" charset="0"/>
                <a:cs typeface="MV Boli" pitchFamily="2" charset="0"/>
              </a:rPr>
              <a:t>поезда.</a:t>
            </a:r>
          </a:p>
          <a:p>
            <a:pPr algn="just"/>
            <a:r>
              <a:rPr lang="ru-RU" sz="1200" dirty="0" smtClean="0">
                <a:solidFill>
                  <a:srgbClr val="003374"/>
                </a:solidFill>
                <a:latin typeface="Constantia" panose="02030602050306030303" pitchFamily="18" charset="0"/>
                <a:cs typeface="MV Boli" pitchFamily="2" charset="0"/>
              </a:rPr>
              <a:t>   Закончила </a:t>
            </a:r>
            <a:r>
              <a:rPr lang="ru-RU" sz="1200" dirty="0">
                <a:solidFill>
                  <a:srgbClr val="003374"/>
                </a:solidFill>
                <a:latin typeface="Constantia" panose="02030602050306030303" pitchFamily="18" charset="0"/>
                <a:cs typeface="MV Boli" pitchFamily="2" charset="0"/>
              </a:rPr>
              <a:t>войну в Германии, вернулась с войны в </a:t>
            </a:r>
            <a:r>
              <a:rPr lang="ru-RU" sz="1200" dirty="0">
                <a:solidFill>
                  <a:srgbClr val="003374"/>
                </a:solidFill>
                <a:latin typeface="Times New Roman" panose="02020603050405020304" pitchFamily="18" charset="0"/>
                <a:cs typeface="Times New Roman" panose="02020603050405020304" pitchFamily="18" charset="0"/>
              </a:rPr>
              <a:t>1947</a:t>
            </a:r>
            <a:r>
              <a:rPr lang="ru-RU" sz="1200" dirty="0">
                <a:solidFill>
                  <a:srgbClr val="003374"/>
                </a:solidFill>
                <a:latin typeface="Constantia" panose="02030602050306030303" pitchFamily="18" charset="0"/>
                <a:cs typeface="MV Boli" pitchFamily="2" charset="0"/>
              </a:rPr>
              <a:t> году. </a:t>
            </a:r>
          </a:p>
          <a:p>
            <a:pPr algn="just"/>
            <a:r>
              <a:rPr lang="ru-RU" sz="1200" dirty="0" smtClean="0">
                <a:solidFill>
                  <a:srgbClr val="003374"/>
                </a:solidFill>
                <a:latin typeface="Constantia" panose="02030602050306030303" pitchFamily="18" charset="0"/>
                <a:cs typeface="MV Boli" pitchFamily="2" charset="0"/>
              </a:rPr>
              <a:t>   Скончалась </a:t>
            </a:r>
            <a:r>
              <a:rPr lang="ru-RU" sz="1200" dirty="0">
                <a:solidFill>
                  <a:srgbClr val="003374"/>
                </a:solidFill>
                <a:latin typeface="Constantia" panose="02030602050306030303" pitchFamily="18" charset="0"/>
                <a:cs typeface="MV Boli" pitchFamily="2" charset="0"/>
              </a:rPr>
              <a:t>в </a:t>
            </a:r>
            <a:r>
              <a:rPr lang="ru-RU" sz="1200" dirty="0">
                <a:solidFill>
                  <a:srgbClr val="003374"/>
                </a:solidFill>
                <a:latin typeface="Times New Roman" panose="02020603050405020304" pitchFamily="18" charset="0"/>
                <a:cs typeface="Times New Roman" panose="02020603050405020304" pitchFamily="18" charset="0"/>
              </a:rPr>
              <a:t>2006</a:t>
            </a:r>
            <a:r>
              <a:rPr lang="ru-RU" sz="1200" dirty="0">
                <a:solidFill>
                  <a:srgbClr val="003374"/>
                </a:solidFill>
                <a:latin typeface="Constantia" panose="02030602050306030303" pitchFamily="18" charset="0"/>
                <a:cs typeface="MV Boli" pitchFamily="2" charset="0"/>
              </a:rPr>
              <a:t> году в преклонном возрасте. </a:t>
            </a:r>
          </a:p>
          <a:p>
            <a:pPr algn="just"/>
            <a:r>
              <a:rPr lang="ru-RU" sz="1200" dirty="0" smtClean="0">
                <a:solidFill>
                  <a:srgbClr val="003374"/>
                </a:solidFill>
                <a:latin typeface="Constantia" panose="02030602050306030303" pitchFamily="18" charset="0"/>
                <a:cs typeface="MV Boli" pitchFamily="2" charset="0"/>
              </a:rPr>
              <a:t>   Награждена</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медалями </a:t>
            </a:r>
            <a:r>
              <a:rPr lang="ru-RU" sz="1200" dirty="0">
                <a:solidFill>
                  <a:srgbClr val="003374"/>
                </a:solidFill>
                <a:latin typeface="Constantia" panose="02030602050306030303" pitchFamily="18" charset="0"/>
                <a:cs typeface="MV Boli" pitchFamily="2" charset="0"/>
              </a:rPr>
              <a:t>и </a:t>
            </a:r>
            <a:r>
              <a:rPr lang="ru-RU" sz="1200" dirty="0" smtClean="0">
                <a:solidFill>
                  <a:srgbClr val="003374"/>
                </a:solidFill>
                <a:latin typeface="Constantia" panose="02030602050306030303" pitchFamily="18" charset="0"/>
                <a:cs typeface="MV Boli" pitchFamily="2" charset="0"/>
              </a:rPr>
              <a:t>орденом «Отечественной войны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степени».</a:t>
            </a:r>
            <a:endParaRPr lang="ru-RU" sz="1200" dirty="0">
              <a:solidFill>
                <a:srgbClr val="003374"/>
              </a:solidFill>
              <a:latin typeface="Constantia" panose="02030602050306030303" pitchFamily="18" charset="0"/>
              <a:cs typeface="MV Boli" pitchFamily="2" charset="0"/>
            </a:endParaRPr>
          </a:p>
          <a:p>
            <a:pPr algn="just">
              <a:lnSpc>
                <a:spcPts val="1400"/>
              </a:lnSpc>
            </a:pPr>
            <a:endParaRPr lang="ru-RU" sz="1200" b="1" dirty="0">
              <a:solidFill>
                <a:srgbClr val="003374"/>
              </a:solidFill>
              <a:latin typeface="Century" panose="02040604050505020304"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Кондратьев Андрей Сергеевич,</a:t>
            </a:r>
          </a:p>
          <a:p>
            <a:pPr indent="72000"/>
            <a:r>
              <a:rPr lang="ru-RU" sz="1100" dirty="0" smtClean="0">
                <a:latin typeface="Constantia" panose="02030602050306030303" pitchFamily="18" charset="0"/>
                <a:cs typeface="MV Boli" pitchFamily="2" charset="0"/>
              </a:rPr>
              <a:t>заместитель </a:t>
            </a:r>
            <a:r>
              <a:rPr lang="ru-RU" sz="1100" dirty="0">
                <a:latin typeface="Constantia" panose="02030602050306030303" pitchFamily="18" charset="0"/>
                <a:cs typeface="MV Boli" pitchFamily="2" charset="0"/>
              </a:rPr>
              <a:t>начальника отдела информационных систем</a:t>
            </a:r>
          </a:p>
        </p:txBody>
      </p:sp>
      <p:pic>
        <p:nvPicPr>
          <p:cNvPr id="16" name="Picture 2"/>
          <p:cNvPicPr>
            <a:picLocks noChangeAspect="1" noChangeArrowheads="1"/>
          </p:cNvPicPr>
          <p:nvPr/>
        </p:nvPicPr>
        <p:blipFill rotWithShape="1">
          <a:blip r:embed="rId6" cstate="print"/>
          <a:srcRect l="19280" b="20060"/>
          <a:stretch/>
        </p:blipFill>
        <p:spPr bwMode="auto">
          <a:xfrm>
            <a:off x="4643977" y="479640"/>
            <a:ext cx="4176000" cy="5693710"/>
          </a:xfrm>
          <a:prstGeom prst="rect">
            <a:avLst/>
          </a:prstGeom>
          <a:noFill/>
          <a:ln w="9525">
            <a:noFill/>
            <a:miter lim="800000"/>
            <a:headEnd/>
            <a:tailEnd/>
          </a:ln>
          <a:effectLst>
            <a:softEdge rad="317500"/>
          </a:effectLst>
        </p:spPr>
      </p:pic>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220319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9" name="Picture 2"/>
          <p:cNvPicPr>
            <a:picLocks noChangeAspect="1" noChangeArrowheads="1"/>
          </p:cNvPicPr>
          <p:nvPr/>
        </p:nvPicPr>
        <p:blipFill>
          <a:blip cstate="print">
            <a:extLst>
              <a:ext uri="{BEBA8EAE-BF5A-486C-A8C5-ECC9F3942E4B}">
                <a14:imgProps xmlns:a14="http://schemas.microsoft.com/office/drawing/2010/main">
                  <a14:imgLayer r:embed="rId7">
                    <a14:imgEffect>
                      <a14:sharpenSoften amount="50000"/>
                    </a14:imgEffect>
                    <a14:imgEffect>
                      <a14:saturation sat="66000"/>
                    </a14:imgEffect>
                  </a14:imgLayer>
                </a14:imgProps>
              </a:ext>
            </a:extLst>
          </a:blip>
          <a:srcRect/>
          <a:stretch>
            <a:fillRect/>
          </a:stretch>
        </p:blipFill>
        <p:spPr bwMode="auto">
          <a:xfrm>
            <a:off x="4725786" y="500625"/>
            <a:ext cx="4104000" cy="5698820"/>
          </a:xfrm>
          <a:prstGeom prst="rect">
            <a:avLst/>
          </a:prstGeom>
          <a:noFill/>
          <a:ln w="9525">
            <a:noFill/>
            <a:miter lim="800000"/>
            <a:headEnd/>
            <a:tailEnd/>
          </a:ln>
          <a:effectLst>
            <a:softEdge rad="317500"/>
          </a:effectLst>
        </p:spPr>
      </p:pic>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300565"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936833"/>
            <a:ext cx="4123796" cy="3765133"/>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СМИРНОВ</a:t>
            </a:r>
          </a:p>
          <a:p>
            <a:pPr algn="ctr">
              <a:spcAft>
                <a:spcPts val="400"/>
              </a:spcAft>
            </a:pPr>
            <a:r>
              <a:rPr lang="ru-RU" sz="1400" b="1" dirty="0">
                <a:solidFill>
                  <a:srgbClr val="C00000"/>
                </a:solidFill>
                <a:latin typeface="Constantia" panose="02030602050306030303" pitchFamily="18" charset="0"/>
                <a:cs typeface="MV Boli" pitchFamily="2" charset="0"/>
              </a:rPr>
              <a:t>ВАСИЛИЙ </a:t>
            </a:r>
            <a:r>
              <a:rPr lang="ru-RU" sz="1400" b="1" dirty="0" smtClean="0">
                <a:solidFill>
                  <a:srgbClr val="C00000"/>
                </a:solidFill>
                <a:latin typeface="Constantia" panose="02030602050306030303" pitchFamily="18" charset="0"/>
                <a:cs typeface="MV Boli" pitchFamily="2" charset="0"/>
              </a:rPr>
              <a:t> МИХАЙЛОВИЧ</a:t>
            </a:r>
            <a:endParaRPr lang="ru-RU" sz="1400" b="1" dirty="0">
              <a:solidFill>
                <a:srgbClr val="C00000"/>
              </a:solidFill>
              <a:latin typeface="Constantia" panose="02030602050306030303" pitchFamily="18" charset="0"/>
              <a:cs typeface="MV Boli" pitchFamily="2" charset="0"/>
            </a:endParaRPr>
          </a:p>
          <a:p>
            <a:pPr algn="just"/>
            <a:r>
              <a:rPr lang="ru-RU" sz="1200" b="1" dirty="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Родился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MV Boli" pitchFamily="2" charset="0"/>
              </a:rPr>
              <a:t> июня </a:t>
            </a:r>
            <a:r>
              <a:rPr lang="ru-RU" sz="1200" dirty="0">
                <a:solidFill>
                  <a:srgbClr val="003374"/>
                </a:solidFill>
                <a:latin typeface="Times New Roman" panose="02020603050405020304" pitchFamily="18" charset="0"/>
                <a:cs typeface="Times New Roman" panose="02020603050405020304" pitchFamily="18" charset="0"/>
              </a:rPr>
              <a:t>1924</a:t>
            </a:r>
            <a:r>
              <a:rPr lang="ru-RU" sz="1200" dirty="0">
                <a:solidFill>
                  <a:srgbClr val="003374"/>
                </a:solidFill>
                <a:latin typeface="Constantia" panose="02030602050306030303" pitchFamily="18" charset="0"/>
                <a:cs typeface="MV Boli" pitchFamily="2" charset="0"/>
              </a:rPr>
              <a:t> года в д. Черновляне  Пыщугского </a:t>
            </a:r>
            <a:r>
              <a:rPr lang="ru-RU" sz="1200" dirty="0" smtClean="0">
                <a:solidFill>
                  <a:srgbClr val="003374"/>
                </a:solidFill>
                <a:latin typeface="Constantia" panose="02030602050306030303" pitchFamily="18" charset="0"/>
                <a:cs typeface="MV Boli" pitchFamily="2" charset="0"/>
              </a:rPr>
              <a:t> района </a:t>
            </a:r>
            <a:r>
              <a:rPr lang="ru-RU" sz="1200" dirty="0">
                <a:solidFill>
                  <a:srgbClr val="003374"/>
                </a:solidFill>
                <a:latin typeface="Constantia" panose="02030602050306030303" pitchFamily="18" charset="0"/>
                <a:cs typeface="MV Boli" pitchFamily="2" charset="0"/>
              </a:rPr>
              <a:t>Костромской области. </a:t>
            </a:r>
          </a:p>
          <a:p>
            <a:pPr algn="just"/>
            <a:r>
              <a:rPr lang="ru-RU" sz="1200" dirty="0" smtClean="0">
                <a:solidFill>
                  <a:srgbClr val="003374"/>
                </a:solidFill>
                <a:latin typeface="Constantia" panose="02030602050306030303" pitchFamily="18" charset="0"/>
                <a:cs typeface="MV Boli" pitchFamily="2" charset="0"/>
              </a:rPr>
              <a:t>   По </a:t>
            </a:r>
            <a:r>
              <a:rPr lang="ru-RU" sz="1200" dirty="0">
                <a:solidFill>
                  <a:srgbClr val="003374"/>
                </a:solidFill>
                <a:latin typeface="Constantia" panose="02030602050306030303" pitchFamily="18" charset="0"/>
                <a:cs typeface="MV Boli" pitchFamily="2" charset="0"/>
              </a:rPr>
              <a:t>окончании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MV Boli" pitchFamily="2" charset="0"/>
              </a:rPr>
              <a:t> классов поступил в ремесленное училище. Отработав один год в г. Шарье и  в августе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был призван на войну в </a:t>
            </a:r>
            <a:r>
              <a:rPr lang="ru-RU" sz="1200" dirty="0" smtClean="0">
                <a:solidFill>
                  <a:srgbClr val="003374"/>
                </a:solidFill>
                <a:latin typeface="Times New Roman" panose="02020603050405020304" pitchFamily="18" charset="0"/>
                <a:cs typeface="Times New Roman" panose="02020603050405020304" pitchFamily="18" charset="0"/>
              </a:rPr>
              <a:t>33-й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запасной стрелковый полк. </a:t>
            </a:r>
          </a:p>
          <a:p>
            <a:pPr algn="just"/>
            <a:r>
              <a:rPr lang="ru-RU" sz="1200" dirty="0" smtClean="0">
                <a:solidFill>
                  <a:srgbClr val="003374"/>
                </a:solidFill>
                <a:latin typeface="Constantia" panose="02030602050306030303" pitchFamily="18" charset="0"/>
                <a:cs typeface="MV Boli" pitchFamily="2" charset="0"/>
              </a:rPr>
              <a:t>   С </a:t>
            </a:r>
            <a:r>
              <a:rPr lang="ru-RU" sz="1200" dirty="0">
                <a:solidFill>
                  <a:srgbClr val="003374"/>
                </a:solidFill>
                <a:latin typeface="Constantia" panose="02030602050306030303" pitchFamily="18" charset="0"/>
                <a:cs typeface="MV Boli" pitchFamily="2" charset="0"/>
              </a:rPr>
              <a:t>января по июнь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MV Boli" pitchFamily="2" charset="0"/>
              </a:rPr>
              <a:t> года прошел подготовку в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88-ом</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учебном зенитном полку и был отправлен на фронт в </a:t>
            </a:r>
            <a:r>
              <a:rPr lang="ru-RU" sz="1200" dirty="0" smtClean="0">
                <a:solidFill>
                  <a:srgbClr val="003374"/>
                </a:solidFill>
                <a:latin typeface="Times New Roman" panose="02020603050405020304" pitchFamily="18" charset="0"/>
                <a:cs typeface="Times New Roman" panose="02020603050405020304" pitchFamily="18" charset="0"/>
              </a:rPr>
              <a:t>1711-й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зенитно-артиллерийский полк, в котором проходил военную службу до </a:t>
            </a:r>
            <a:r>
              <a:rPr lang="ru-RU" sz="1200" dirty="0" smtClean="0">
                <a:solidFill>
                  <a:srgbClr val="003374"/>
                </a:solidFill>
                <a:latin typeface="Constantia" panose="02030602050306030303" pitchFamily="18" charset="0"/>
                <a:cs typeface="MV Boli" pitchFamily="2" charset="0"/>
              </a:rPr>
              <a:t>февраля </a:t>
            </a:r>
            <a:r>
              <a:rPr lang="ru-RU" sz="1200" dirty="0" smtClean="0">
                <a:solidFill>
                  <a:srgbClr val="003374"/>
                </a:solidFill>
                <a:latin typeface="Times New Roman" panose="02020603050405020304" pitchFamily="18" charset="0"/>
                <a:cs typeface="Times New Roman" panose="02020603050405020304" pitchFamily="18" charset="0"/>
              </a:rPr>
              <a:t>1946</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 в должности командира зенитного орудия в войсковом звании сержант. </a:t>
            </a:r>
          </a:p>
          <a:p>
            <a:pPr algn="just"/>
            <a:r>
              <a:rPr lang="ru-RU" sz="1200" dirty="0" smtClean="0">
                <a:solidFill>
                  <a:srgbClr val="003374"/>
                </a:solidFill>
                <a:latin typeface="Constantia" panose="02030602050306030303" pitchFamily="18" charset="0"/>
                <a:cs typeface="MV Boli" pitchFamily="2" charset="0"/>
              </a:rPr>
              <a:t>   Был </a:t>
            </a:r>
            <a:r>
              <a:rPr lang="ru-RU" sz="1200" dirty="0">
                <a:solidFill>
                  <a:srgbClr val="003374"/>
                </a:solidFill>
                <a:latin typeface="Constantia" panose="02030602050306030303" pitchFamily="18" charset="0"/>
                <a:cs typeface="MV Boli" pitchFamily="2" charset="0"/>
              </a:rPr>
              <a:t>несколько раз ранен. </a:t>
            </a:r>
          </a:p>
          <a:p>
            <a:pPr algn="just"/>
            <a:r>
              <a:rPr lang="ru-RU" sz="1200" dirty="0" smtClean="0">
                <a:solidFill>
                  <a:srgbClr val="003374"/>
                </a:solidFill>
                <a:latin typeface="Constantia" panose="02030602050306030303" pitchFamily="18" charset="0"/>
                <a:cs typeface="MV Boli" pitchFamily="2" charset="0"/>
              </a:rPr>
              <a:t>   Награжден</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орденами </a:t>
            </a:r>
            <a:r>
              <a:rPr lang="ru-RU" sz="1200" dirty="0">
                <a:solidFill>
                  <a:srgbClr val="003374"/>
                </a:solidFill>
                <a:latin typeface="Constantia" panose="02030602050306030303" pitchFamily="18" charset="0"/>
                <a:cs typeface="MV Boli" pitchFamily="2" charset="0"/>
              </a:rPr>
              <a:t>«Отечественной </a:t>
            </a:r>
            <a:r>
              <a:rPr lang="ru-RU" sz="1200" dirty="0" smtClean="0">
                <a:solidFill>
                  <a:srgbClr val="003374"/>
                </a:solidFill>
                <a:latin typeface="Constantia" panose="02030602050306030303" pitchFamily="18" charset="0"/>
                <a:cs typeface="MV Boli" pitchFamily="2" charset="0"/>
              </a:rPr>
              <a:t>войны                </a:t>
            </a:r>
            <a:r>
              <a:rPr lang="ru-RU" sz="1200" dirty="0" smtClean="0">
                <a:solidFill>
                  <a:srgbClr val="003374"/>
                </a:solidFill>
                <a:latin typeface="Times New Roman" panose="02020603050405020304" pitchFamily="18" charset="0"/>
                <a:cs typeface="Times New Roman" panose="02020603050405020304" pitchFamily="18" charset="0"/>
              </a:rPr>
              <a:t>2-й</a:t>
            </a:r>
            <a:r>
              <a:rPr lang="ru-RU" sz="1200" dirty="0" smtClean="0">
                <a:solidFill>
                  <a:srgbClr val="003374"/>
                </a:solidFill>
                <a:latin typeface="Constantia" panose="02030602050306030303" pitchFamily="18" charset="0"/>
                <a:cs typeface="MV Boli" pitchFamily="2" charset="0"/>
              </a:rPr>
              <a:t> степени» и </a:t>
            </a:r>
            <a:r>
              <a:rPr lang="ru-RU" sz="1200" dirty="0">
                <a:solidFill>
                  <a:srgbClr val="003374"/>
                </a:solidFill>
                <a:latin typeface="Constantia" panose="02030602050306030303" pitchFamily="18" charset="0"/>
                <a:cs typeface="MV Boli" pitchFamily="2" charset="0"/>
              </a:rPr>
              <a:t>«</a:t>
            </a:r>
            <a:r>
              <a:rPr lang="ru-RU" sz="1200" dirty="0" smtClean="0">
                <a:solidFill>
                  <a:srgbClr val="003374"/>
                </a:solidFill>
                <a:latin typeface="Constantia" panose="02030602050306030303" pitchFamily="18" charset="0"/>
                <a:cs typeface="MV Boli" pitchFamily="2" charset="0"/>
              </a:rPr>
              <a:t>Славы  </a:t>
            </a:r>
            <a:r>
              <a:rPr lang="ru-RU" sz="1200" dirty="0" smtClean="0">
                <a:solidFill>
                  <a:srgbClr val="003374"/>
                </a:solidFill>
                <a:latin typeface="Times New Roman" panose="02020603050405020304" pitchFamily="18" charset="0"/>
                <a:cs typeface="Times New Roman" panose="02020603050405020304" pitchFamily="18" charset="0"/>
              </a:rPr>
              <a:t>3-й</a:t>
            </a:r>
            <a:r>
              <a:rPr lang="ru-RU" sz="1200" dirty="0" smtClean="0">
                <a:solidFill>
                  <a:srgbClr val="003374"/>
                </a:solidFill>
                <a:latin typeface="Constantia" panose="02030602050306030303" pitchFamily="18" charset="0"/>
                <a:cs typeface="MV Boli" pitchFamily="2" charset="0"/>
              </a:rPr>
              <a:t> степени», медалью «За </a:t>
            </a:r>
            <a:r>
              <a:rPr lang="ru-RU" sz="1200" dirty="0">
                <a:solidFill>
                  <a:srgbClr val="003374"/>
                </a:solidFill>
                <a:latin typeface="Constantia" panose="02030602050306030303" pitchFamily="18" charset="0"/>
                <a:cs typeface="MV Boli" pitchFamily="2" charset="0"/>
              </a:rPr>
              <a:t>отвагу». </a:t>
            </a:r>
          </a:p>
          <a:p>
            <a:pPr algn="just"/>
            <a:r>
              <a:rPr lang="ru-RU" sz="1200" dirty="0" smtClean="0">
                <a:solidFill>
                  <a:srgbClr val="003374"/>
                </a:solidFill>
                <a:latin typeface="Constantia" panose="02030602050306030303" pitchFamily="18" charset="0"/>
                <a:cs typeface="MV Boli" pitchFamily="2" charset="0"/>
              </a:rPr>
              <a:t>   Закончил </a:t>
            </a:r>
            <a:r>
              <a:rPr lang="ru-RU" sz="1200" dirty="0">
                <a:solidFill>
                  <a:srgbClr val="003374"/>
                </a:solidFill>
                <a:latin typeface="Constantia" panose="02030602050306030303" pitchFamily="18" charset="0"/>
                <a:cs typeface="MV Boli" pitchFamily="2" charset="0"/>
              </a:rPr>
              <a:t>войну под Кенигсбергом (Калининград).</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Шалаева Ирина Александровна,</a:t>
            </a:r>
          </a:p>
          <a:p>
            <a:pPr indent="72000"/>
            <a:r>
              <a:rPr lang="ru-RU" sz="1100" dirty="0" smtClean="0">
                <a:latin typeface="Constantia" panose="02030602050306030303" pitchFamily="18" charset="0"/>
                <a:cs typeface="MV Boli" pitchFamily="2" charset="0"/>
              </a:rPr>
              <a:t>казначей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sp>
        <p:nvSpPr>
          <p:cNvPr id="22" name="TextBox 21"/>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saturation sat="66000"/>
                    </a14:imgEffect>
                  </a14:imgLayer>
                </a14:imgProps>
              </a:ext>
            </a:extLst>
          </a:blip>
          <a:srcRect/>
          <a:stretch>
            <a:fillRect/>
          </a:stretch>
        </p:blipFill>
        <p:spPr bwMode="auto">
          <a:xfrm>
            <a:off x="4785999" y="321026"/>
            <a:ext cx="4104000" cy="5698820"/>
          </a:xfrm>
          <a:prstGeom prst="snip1Rect">
            <a:avLst>
              <a:gd name="adj" fmla="val 20240"/>
            </a:avLst>
          </a:prstGeom>
          <a:noFill/>
          <a:ln w="9525">
            <a:noFill/>
            <a:miter lim="800000"/>
            <a:headEnd/>
            <a:tailEnd/>
          </a:ln>
          <a:effectLst>
            <a:softEdge rad="317500"/>
          </a:effectLst>
        </p:spPr>
      </p:pic>
      <p:pic>
        <p:nvPicPr>
          <p:cNvPr id="2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035730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300565" y="21314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8" y="343933"/>
            <a:ext cx="4123796" cy="5878532"/>
          </a:xfrm>
          <a:prstGeom prst="rect">
            <a:avLst/>
          </a:prstGeom>
          <a:noFill/>
        </p:spPr>
        <p:txBody>
          <a:bodyPr wrap="square" rtlCol="0">
            <a:spAutoFit/>
          </a:bodyPr>
          <a:lstStyle/>
          <a:p>
            <a:pPr algn="ctr">
              <a:spcAft>
                <a:spcPts val="400"/>
              </a:spcAft>
            </a:pPr>
            <a:endParaRPr lang="ru-RU" sz="400" b="1" dirty="0" smtClean="0">
              <a:solidFill>
                <a:srgbClr val="C00000"/>
              </a:solidFill>
              <a:latin typeface="Century" panose="02040604050505020304"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МОРЖУХИН</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a:solidFill>
                  <a:srgbClr val="C00000"/>
                </a:solidFill>
                <a:latin typeface="Constantia" panose="02030602050306030303" pitchFamily="18" charset="0"/>
                <a:cs typeface="MV Boli" pitchFamily="2" charset="0"/>
              </a:rPr>
              <a:t>АЛЕКСАНДР </a:t>
            </a:r>
            <a:r>
              <a:rPr lang="ru-RU" sz="1400" b="1" dirty="0" smtClean="0">
                <a:solidFill>
                  <a:srgbClr val="C00000"/>
                </a:solidFill>
                <a:latin typeface="Constantia" panose="02030602050306030303" pitchFamily="18" charset="0"/>
                <a:cs typeface="MV Boli" pitchFamily="2" charset="0"/>
              </a:rPr>
              <a:t> ДМИТРИЕВИЧ</a:t>
            </a:r>
          </a:p>
          <a:p>
            <a:pPr algn="just"/>
            <a:r>
              <a:rPr lang="ru-RU" sz="1200" b="1"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Родился </a:t>
            </a:r>
            <a:r>
              <a:rPr lang="ru-RU" sz="1150" dirty="0" smtClean="0">
                <a:solidFill>
                  <a:srgbClr val="003374"/>
                </a:solidFill>
                <a:latin typeface="Times New Roman" panose="02020603050405020304" pitchFamily="18" charset="0"/>
                <a:cs typeface="Times New Roman" panose="02020603050405020304" pitchFamily="18" charset="0"/>
              </a:rPr>
              <a:t>24.11.1923</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года в д. Горки Галичского района Костромской области. Когда началась война ему </a:t>
            </a:r>
            <a:r>
              <a:rPr lang="ru-RU" sz="1150" dirty="0" smtClean="0">
                <a:solidFill>
                  <a:srgbClr val="003374"/>
                </a:solidFill>
                <a:latin typeface="Constantia" panose="02030602050306030303" pitchFamily="18" charset="0"/>
                <a:cs typeface="MV Boli" pitchFamily="2" charset="0"/>
              </a:rPr>
              <a:t>было  </a:t>
            </a:r>
            <a:r>
              <a:rPr lang="ru-RU" sz="1150" dirty="0">
                <a:solidFill>
                  <a:srgbClr val="003374"/>
                </a:solidFill>
                <a:latin typeface="Times New Roman" panose="02020603050405020304" pitchFamily="18" charset="0"/>
                <a:cs typeface="Times New Roman" panose="02020603050405020304" pitchFamily="18" charset="0"/>
              </a:rPr>
              <a:t>17</a:t>
            </a:r>
            <a:r>
              <a:rPr lang="ru-RU" sz="1150" dirty="0">
                <a:solidFill>
                  <a:srgbClr val="003374"/>
                </a:solidFill>
                <a:latin typeface="Constantia" panose="02030602050306030303" pitchFamily="18" charset="0"/>
                <a:cs typeface="MV Boli" pitchFamily="2" charset="0"/>
              </a:rPr>
              <a:t> лет, но он уже работал трактористом. В </a:t>
            </a:r>
            <a:r>
              <a:rPr lang="ru-RU" sz="1150" dirty="0">
                <a:solidFill>
                  <a:srgbClr val="003374"/>
                </a:solidFill>
                <a:latin typeface="Times New Roman" panose="02020603050405020304" pitchFamily="18" charset="0"/>
                <a:cs typeface="Times New Roman" panose="02020603050405020304" pitchFamily="18" charset="0"/>
              </a:rPr>
              <a:t>18</a:t>
            </a:r>
            <a:r>
              <a:rPr lang="ru-RU" sz="1150" dirty="0">
                <a:solidFill>
                  <a:srgbClr val="003374"/>
                </a:solidFill>
                <a:latin typeface="Constantia" panose="02030602050306030303" pitchFamily="18" charset="0"/>
                <a:cs typeface="MV Boli" pitchFamily="2" charset="0"/>
              </a:rPr>
              <a:t> лет был призван на фронт. С мая </a:t>
            </a:r>
            <a:r>
              <a:rPr lang="ru-RU" sz="1150" dirty="0">
                <a:solidFill>
                  <a:srgbClr val="003374"/>
                </a:solidFill>
                <a:latin typeface="Times New Roman" panose="02020603050405020304" pitchFamily="18" charset="0"/>
                <a:cs typeface="Times New Roman" panose="02020603050405020304" pitchFamily="18" charset="0"/>
              </a:rPr>
              <a:t>1942</a:t>
            </a:r>
            <a:r>
              <a:rPr lang="ru-RU" sz="1150" dirty="0">
                <a:solidFill>
                  <a:srgbClr val="003374"/>
                </a:solidFill>
                <a:latin typeface="Constantia" panose="02030602050306030303" pitchFamily="18" charset="0"/>
                <a:cs typeface="MV Boli" pitchFamily="2" charset="0"/>
              </a:rPr>
              <a:t> года по июнь </a:t>
            </a:r>
            <a:r>
              <a:rPr lang="ru-RU" sz="1150" dirty="0">
                <a:solidFill>
                  <a:srgbClr val="003374"/>
                </a:solidFill>
                <a:latin typeface="Times New Roman" panose="02020603050405020304" pitchFamily="18" charset="0"/>
                <a:cs typeface="Times New Roman" panose="02020603050405020304" pitchFamily="18" charset="0"/>
              </a:rPr>
              <a:t>1944</a:t>
            </a:r>
            <a:r>
              <a:rPr lang="ru-RU" sz="1150" dirty="0">
                <a:solidFill>
                  <a:srgbClr val="003374"/>
                </a:solidFill>
                <a:latin typeface="Constantia" panose="02030602050306030303" pitchFamily="18" charset="0"/>
                <a:cs typeface="MV Boli" pitchFamily="2" charset="0"/>
              </a:rPr>
              <a:t> года воевал на </a:t>
            </a:r>
            <a:r>
              <a:rPr lang="ru-RU" sz="1150" dirty="0" smtClean="0">
                <a:solidFill>
                  <a:srgbClr val="003374"/>
                </a:solidFill>
                <a:latin typeface="Constantia" panose="02030602050306030303" pitchFamily="18" charset="0"/>
                <a:cs typeface="MV Boli" pitchFamily="2" charset="0"/>
              </a:rPr>
              <a:t>Воронежском </a:t>
            </a:r>
            <a:r>
              <a:rPr lang="ru-RU" sz="1150" dirty="0" smtClean="0">
                <a:solidFill>
                  <a:srgbClr val="003374"/>
                </a:solidFill>
                <a:latin typeface="Times New Roman" panose="02020603050405020304" pitchFamily="18" charset="0"/>
                <a:cs typeface="Times New Roman" panose="02020603050405020304" pitchFamily="18" charset="0"/>
              </a:rPr>
              <a:t>1-ом</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Украинском фронте, старшим </a:t>
            </a:r>
            <a:r>
              <a:rPr lang="ru-RU" sz="1150" dirty="0" smtClean="0">
                <a:solidFill>
                  <a:srgbClr val="003374"/>
                </a:solidFill>
                <a:latin typeface="Constantia" panose="02030602050306030303" pitchFamily="18" charset="0"/>
                <a:cs typeface="MV Boli" pitchFamily="2" charset="0"/>
              </a:rPr>
              <a:t>разведчиком </a:t>
            </a:r>
            <a:r>
              <a:rPr lang="ru-RU" sz="1150" dirty="0" smtClean="0">
                <a:solidFill>
                  <a:srgbClr val="003374"/>
                </a:solidFill>
                <a:latin typeface="Times New Roman" panose="02020603050405020304" pitchFamily="18" charset="0"/>
                <a:cs typeface="Times New Roman" panose="02020603050405020304" pitchFamily="18" charset="0"/>
              </a:rPr>
              <a:t>1156-го</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армейского артиллерийского Киевского полка. С июня </a:t>
            </a:r>
            <a:r>
              <a:rPr lang="ru-RU" sz="1150" dirty="0">
                <a:solidFill>
                  <a:srgbClr val="003374"/>
                </a:solidFill>
                <a:latin typeface="Times New Roman" panose="02020603050405020304" pitchFamily="18" charset="0"/>
                <a:cs typeface="Times New Roman" panose="02020603050405020304" pitchFamily="18" charset="0"/>
              </a:rPr>
              <a:t>1944</a:t>
            </a:r>
            <a:r>
              <a:rPr lang="ru-RU" sz="1150" dirty="0">
                <a:solidFill>
                  <a:srgbClr val="003374"/>
                </a:solidFill>
                <a:latin typeface="Constantia" panose="02030602050306030303" pitchFamily="18" charset="0"/>
                <a:cs typeface="MV Boli" pitchFamily="2" charset="0"/>
              </a:rPr>
              <a:t> года по январь </a:t>
            </a:r>
            <a:r>
              <a:rPr lang="ru-RU" sz="1150" dirty="0">
                <a:solidFill>
                  <a:srgbClr val="003374"/>
                </a:solidFill>
                <a:latin typeface="Times New Roman" panose="02020603050405020304" pitchFamily="18" charset="0"/>
                <a:cs typeface="Times New Roman" panose="02020603050405020304" pitchFamily="18" charset="0"/>
              </a:rPr>
              <a:t>1945</a:t>
            </a:r>
            <a:r>
              <a:rPr lang="ru-RU" sz="1150" dirty="0">
                <a:solidFill>
                  <a:srgbClr val="003374"/>
                </a:solidFill>
                <a:latin typeface="Constantia" panose="02030602050306030303" pitchFamily="18" charset="0"/>
                <a:cs typeface="MV Boli" pitchFamily="2" charset="0"/>
              </a:rPr>
              <a:t> года на </a:t>
            </a:r>
            <a:r>
              <a:rPr lang="ru-RU" sz="1150" dirty="0" smtClean="0">
                <a:solidFill>
                  <a:srgbClr val="003374"/>
                </a:solidFill>
                <a:latin typeface="Times New Roman" panose="02020603050405020304" pitchFamily="18" charset="0"/>
                <a:cs typeface="Times New Roman" panose="02020603050405020304" pitchFamily="18" charset="0"/>
              </a:rPr>
              <a:t>1-ом</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и </a:t>
            </a:r>
            <a:r>
              <a:rPr lang="ru-RU" sz="1150" dirty="0" smtClean="0">
                <a:solidFill>
                  <a:srgbClr val="003374"/>
                </a:solidFill>
                <a:latin typeface="Times New Roman" panose="02020603050405020304" pitchFamily="18" charset="0"/>
                <a:cs typeface="Times New Roman" panose="02020603050405020304" pitchFamily="18" charset="0"/>
              </a:rPr>
              <a:t>4-ом</a:t>
            </a:r>
            <a:r>
              <a:rPr lang="ru-RU" sz="1150" dirty="0" smtClean="0">
                <a:solidFill>
                  <a:srgbClr val="003374"/>
                </a:solidFill>
                <a:latin typeface="Constantia" panose="02030602050306030303" pitchFamily="18" charset="0"/>
                <a:cs typeface="MV Boli" pitchFamily="2" charset="0"/>
              </a:rPr>
              <a:t> Украинских </a:t>
            </a:r>
            <a:r>
              <a:rPr lang="ru-RU" sz="1150" dirty="0">
                <a:solidFill>
                  <a:srgbClr val="003374"/>
                </a:solidFill>
                <a:latin typeface="Constantia" panose="02030602050306030303" pitchFamily="18" charset="0"/>
                <a:cs typeface="MV Boli" pitchFamily="2" charset="0"/>
              </a:rPr>
              <a:t>фронтах </a:t>
            </a:r>
            <a:r>
              <a:rPr lang="ru-RU" sz="1150" dirty="0" smtClean="0">
                <a:solidFill>
                  <a:srgbClr val="003374"/>
                </a:solidFill>
                <a:latin typeface="Constantia" panose="02030602050306030303" pitchFamily="18" charset="0"/>
                <a:cs typeface="MV Boli" pitchFamily="2" charset="0"/>
              </a:rPr>
              <a:t>вычислителем </a:t>
            </a:r>
            <a:r>
              <a:rPr lang="ru-RU" sz="1150" dirty="0" smtClean="0">
                <a:solidFill>
                  <a:srgbClr val="003374"/>
                </a:solidFill>
                <a:latin typeface="Times New Roman" panose="02020603050405020304" pitchFamily="18" charset="0"/>
                <a:cs typeface="Times New Roman" panose="02020603050405020304" pitchFamily="18" charset="0"/>
              </a:rPr>
              <a:t>146-й</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армейской артиллерийской Киевской бригады. С января по октябрь </a:t>
            </a:r>
            <a:r>
              <a:rPr lang="ru-RU" sz="1150" dirty="0">
                <a:solidFill>
                  <a:srgbClr val="003374"/>
                </a:solidFill>
                <a:latin typeface="Times New Roman" panose="02020603050405020304" pitchFamily="18" charset="0"/>
                <a:cs typeface="Times New Roman" panose="02020603050405020304" pitchFamily="18" charset="0"/>
              </a:rPr>
              <a:t>1945</a:t>
            </a:r>
            <a:r>
              <a:rPr lang="ru-RU" sz="1150" dirty="0">
                <a:solidFill>
                  <a:srgbClr val="003374"/>
                </a:solidFill>
                <a:latin typeface="Constantia" panose="02030602050306030303" pitchFamily="18" charset="0"/>
                <a:cs typeface="MV Boli" pitchFamily="2" charset="0"/>
              </a:rPr>
              <a:t> года старшим </a:t>
            </a:r>
            <a:r>
              <a:rPr lang="ru-RU" sz="1150" dirty="0" smtClean="0">
                <a:solidFill>
                  <a:srgbClr val="003374"/>
                </a:solidFill>
                <a:latin typeface="Constantia" panose="02030602050306030303" pitchFamily="18" charset="0"/>
                <a:cs typeface="MV Boli" pitchFamily="2" charset="0"/>
              </a:rPr>
              <a:t>разведчиком </a:t>
            </a:r>
            <a:r>
              <a:rPr lang="ru-RU" sz="1150" dirty="0" smtClean="0">
                <a:solidFill>
                  <a:srgbClr val="003374"/>
                </a:solidFill>
                <a:latin typeface="Times New Roman" panose="02020603050405020304" pitchFamily="18" charset="0"/>
                <a:cs typeface="Times New Roman" panose="02020603050405020304" pitchFamily="18" charset="0"/>
              </a:rPr>
              <a:t>70-й</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Гвардейской дивизии </a:t>
            </a:r>
            <a:r>
              <a:rPr lang="ru-RU" sz="1150" dirty="0" smtClean="0">
                <a:solidFill>
                  <a:srgbClr val="003374"/>
                </a:solidFill>
                <a:latin typeface="Times New Roman" panose="02020603050405020304" pitchFamily="18" charset="0"/>
                <a:cs typeface="Times New Roman" panose="02020603050405020304" pitchFamily="18" charset="0"/>
              </a:rPr>
              <a:t>205-го</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Гвардейского полка, был комсоргом роты. Участвовал в форсировании реки Днепр, в битве на Курской дуге и в боях за г. Житомир. Был ранен </a:t>
            </a:r>
            <a:r>
              <a:rPr lang="ru-RU" sz="1150" dirty="0" smtClean="0">
                <a:solidFill>
                  <a:srgbClr val="003374"/>
                </a:solidFill>
                <a:latin typeface="Times New Roman" panose="02020603050405020304" pitchFamily="18" charset="0"/>
                <a:cs typeface="Times New Roman" panose="02020603050405020304" pitchFamily="18" charset="0"/>
              </a:rPr>
              <a:t>дважды </a:t>
            </a:r>
            <a:r>
              <a:rPr lang="ru-RU" sz="1150" dirty="0" smtClean="0">
                <a:solidFill>
                  <a:srgbClr val="003374"/>
                </a:solidFill>
                <a:latin typeface="Constantia" panose="02030602050306030303" pitchFamily="18" charset="0"/>
                <a:cs typeface="MV Boli" pitchFamily="2" charset="0"/>
              </a:rPr>
              <a:t>в </a:t>
            </a:r>
            <a:r>
              <a:rPr lang="ru-RU" sz="1150" dirty="0">
                <a:solidFill>
                  <a:srgbClr val="003374"/>
                </a:solidFill>
                <a:latin typeface="Constantia" panose="02030602050306030303" pitchFamily="18" charset="0"/>
                <a:cs typeface="MV Boli" pitchFamily="2" charset="0"/>
              </a:rPr>
              <a:t>ногу, в руку и в голову, что впоследствии сказалось на его здоровье, особенно ранения в ногу</a:t>
            </a:r>
            <a:r>
              <a:rPr lang="ru-RU" sz="1150" dirty="0" smtClean="0">
                <a:solidFill>
                  <a:srgbClr val="003374"/>
                </a:solidFill>
                <a:latin typeface="Constantia" panose="02030602050306030303" pitchFamily="18" charset="0"/>
                <a:cs typeface="MV Boli" pitchFamily="2" charset="0"/>
              </a:rPr>
              <a:t>. Победу </a:t>
            </a:r>
            <a:r>
              <a:rPr lang="ru-RU" sz="1150" dirty="0">
                <a:solidFill>
                  <a:srgbClr val="003374"/>
                </a:solidFill>
                <a:latin typeface="Constantia" panose="02030602050306030303" pitchFamily="18" charset="0"/>
                <a:cs typeface="MV Boli" pitchFamily="2" charset="0"/>
              </a:rPr>
              <a:t>встретил в Чехословакии, где участвовал в боях за освобождение Праги. </a:t>
            </a:r>
          </a:p>
          <a:p>
            <a:pPr algn="just"/>
            <a:r>
              <a:rPr lang="ru-RU" sz="1150" dirty="0" smtClean="0">
                <a:solidFill>
                  <a:srgbClr val="003374"/>
                </a:solidFill>
                <a:latin typeface="Constantia" panose="02030602050306030303" pitchFamily="18" charset="0"/>
                <a:cs typeface="MV Boli" pitchFamily="2" charset="0"/>
              </a:rPr>
              <a:t>   Награжден</a:t>
            </a:r>
            <a:r>
              <a:rPr lang="ru-RU" sz="1150" dirty="0">
                <a:solidFill>
                  <a:srgbClr val="003374"/>
                </a:solidFill>
                <a:latin typeface="Constantia" panose="02030602050306030303" pitchFamily="18" charset="0"/>
                <a:cs typeface="MV Boli" pitchFamily="2" charset="0"/>
              </a:rPr>
              <a:t>: </a:t>
            </a:r>
            <a:r>
              <a:rPr lang="ru-RU" sz="1150" dirty="0" smtClean="0">
                <a:solidFill>
                  <a:srgbClr val="003374"/>
                </a:solidFill>
                <a:latin typeface="Constantia" panose="02030602050306030303" pitchFamily="18" charset="0"/>
                <a:cs typeface="MV Boli" pitchFamily="2" charset="0"/>
              </a:rPr>
              <a:t>медалью </a:t>
            </a:r>
            <a:r>
              <a:rPr lang="ru-RU" sz="1150" dirty="0">
                <a:solidFill>
                  <a:srgbClr val="003374"/>
                </a:solidFill>
                <a:latin typeface="Constantia" panose="02030602050306030303" pitchFamily="18" charset="0"/>
                <a:cs typeface="MV Boli" pitchFamily="2" charset="0"/>
              </a:rPr>
              <a:t>«За отвагу» за то, что действуя в составе расчета, огнем из миномета </a:t>
            </a:r>
            <a:r>
              <a:rPr lang="ru-RU" sz="1150" dirty="0" smtClean="0">
                <a:solidFill>
                  <a:srgbClr val="003374"/>
                </a:solidFill>
                <a:latin typeface="Constantia" panose="02030602050306030303" pitchFamily="18" charset="0"/>
                <a:cs typeface="MV Boli" pitchFamily="2" charset="0"/>
              </a:rPr>
              <a:t>уничтожил                   </a:t>
            </a:r>
            <a:r>
              <a:rPr lang="ru-RU" sz="1150" dirty="0" smtClean="0">
                <a:solidFill>
                  <a:srgbClr val="003374"/>
                </a:solidFill>
                <a:latin typeface="Times New Roman" panose="02020603050405020304" pitchFamily="18" charset="0"/>
                <a:cs typeface="Times New Roman" panose="02020603050405020304" pitchFamily="18" charset="0"/>
              </a:rPr>
              <a:t>3</a:t>
            </a:r>
            <a:r>
              <a:rPr lang="ru-RU" sz="1150" dirty="0" smtClean="0">
                <a:solidFill>
                  <a:srgbClr val="003374"/>
                </a:solidFill>
                <a:latin typeface="Constantia" panose="02030602050306030303" pitchFamily="18" charset="0"/>
                <a:cs typeface="MV Boli" pitchFamily="2" charset="0"/>
              </a:rPr>
              <a:t> </a:t>
            </a:r>
            <a:r>
              <a:rPr lang="ru-RU" sz="1150" dirty="0">
                <a:solidFill>
                  <a:srgbClr val="003374"/>
                </a:solidFill>
                <a:latin typeface="Constantia" panose="02030602050306030303" pitchFamily="18" charset="0"/>
                <a:cs typeface="MV Boli" pitchFamily="2" charset="0"/>
              </a:rPr>
              <a:t>пулеметные точки противника и, получил ранение, но продолжал отбивать контратаки противника; </a:t>
            </a:r>
            <a:r>
              <a:rPr lang="ru-RU" sz="1150" dirty="0" smtClean="0">
                <a:solidFill>
                  <a:srgbClr val="003374"/>
                </a:solidFill>
                <a:latin typeface="Constantia" panose="02030602050306030303" pitchFamily="18" charset="0"/>
                <a:cs typeface="MV Boli" pitchFamily="2" charset="0"/>
              </a:rPr>
              <a:t>орденом </a:t>
            </a:r>
            <a:r>
              <a:rPr lang="ru-RU" sz="1150" dirty="0">
                <a:solidFill>
                  <a:srgbClr val="003374"/>
                </a:solidFill>
                <a:latin typeface="Constantia" panose="02030602050306030303" pitchFamily="18" charset="0"/>
                <a:cs typeface="MV Boli" pitchFamily="2" charset="0"/>
              </a:rPr>
              <a:t>«Отечественной </a:t>
            </a:r>
            <a:r>
              <a:rPr lang="ru-RU" sz="1150" dirty="0" smtClean="0">
                <a:solidFill>
                  <a:srgbClr val="003374"/>
                </a:solidFill>
                <a:latin typeface="Constantia" panose="02030602050306030303" pitchFamily="18" charset="0"/>
                <a:cs typeface="MV Boli" pitchFamily="2" charset="0"/>
              </a:rPr>
              <a:t>войны </a:t>
            </a:r>
            <a:r>
              <a:rPr lang="ru-RU" sz="1150" dirty="0" smtClean="0">
                <a:solidFill>
                  <a:srgbClr val="003374"/>
                </a:solidFill>
                <a:latin typeface="Times New Roman" panose="02020603050405020304" pitchFamily="18" charset="0"/>
                <a:cs typeface="Times New Roman" panose="02020603050405020304" pitchFamily="18" charset="0"/>
              </a:rPr>
              <a:t>1-й </a:t>
            </a:r>
            <a:r>
              <a:rPr lang="ru-RU" sz="1150" dirty="0" smtClean="0">
                <a:solidFill>
                  <a:srgbClr val="003374"/>
                </a:solidFill>
                <a:latin typeface="Constantia" panose="02030602050306030303" pitchFamily="18" charset="0"/>
                <a:cs typeface="MV Boli" pitchFamily="2" charset="0"/>
              </a:rPr>
              <a:t>степени»; юбилейными </a:t>
            </a:r>
            <a:r>
              <a:rPr lang="ru-RU" sz="1150" dirty="0">
                <a:solidFill>
                  <a:srgbClr val="003374"/>
                </a:solidFill>
                <a:latin typeface="Constantia" panose="02030602050306030303" pitchFamily="18" charset="0"/>
                <a:cs typeface="MV Boli" pitchFamily="2" charset="0"/>
              </a:rPr>
              <a:t>медалями. Особенно дорог для него </a:t>
            </a:r>
            <a:r>
              <a:rPr lang="ru-RU" sz="1150" dirty="0" smtClean="0">
                <a:solidFill>
                  <a:srgbClr val="003374"/>
                </a:solidFill>
                <a:latin typeface="Constantia" panose="02030602050306030303" pitchFamily="18" charset="0"/>
                <a:cs typeface="MV Boli" pitchFamily="2" charset="0"/>
              </a:rPr>
              <a:t>орден </a:t>
            </a:r>
            <a:r>
              <a:rPr lang="ru-RU" sz="1150" dirty="0">
                <a:solidFill>
                  <a:srgbClr val="003374"/>
                </a:solidFill>
                <a:latin typeface="Constantia" panose="02030602050306030303" pitchFamily="18" charset="0"/>
                <a:cs typeface="MV Boli" pitchFamily="2" charset="0"/>
              </a:rPr>
              <a:t>«Красной звезды» - осколок снаряда попал прямо в орден, что спасло его от тяжёлого ранения, а возможно и от смерти.</a:t>
            </a:r>
          </a:p>
          <a:p>
            <a:pPr algn="just"/>
            <a:r>
              <a:rPr lang="ru-RU" sz="1150" dirty="0" smtClean="0">
                <a:solidFill>
                  <a:srgbClr val="003374"/>
                </a:solidFill>
                <a:latin typeface="Constantia" panose="02030602050306030303" pitchFamily="18" charset="0"/>
                <a:cs typeface="MV Boli" pitchFamily="2" charset="0"/>
              </a:rPr>
              <a:t>   Вернулся </a:t>
            </a:r>
            <a:r>
              <a:rPr lang="ru-RU" sz="1150" dirty="0">
                <a:solidFill>
                  <a:srgbClr val="003374"/>
                </a:solidFill>
                <a:latin typeface="Constantia" panose="02030602050306030303" pitchFamily="18" charset="0"/>
                <a:cs typeface="MV Boli" pitchFamily="2" charset="0"/>
              </a:rPr>
              <a:t>домой только в октябре </a:t>
            </a:r>
            <a:r>
              <a:rPr lang="ru-RU" sz="1150" dirty="0">
                <a:solidFill>
                  <a:srgbClr val="003374"/>
                </a:solidFill>
                <a:latin typeface="Times New Roman" panose="02020603050405020304" pitchFamily="18" charset="0"/>
                <a:cs typeface="Times New Roman" panose="02020603050405020304" pitchFamily="18" charset="0"/>
              </a:rPr>
              <a:t>1945</a:t>
            </a:r>
            <a:r>
              <a:rPr lang="ru-RU" sz="1150" dirty="0">
                <a:solidFill>
                  <a:srgbClr val="003374"/>
                </a:solidFill>
                <a:latin typeface="Constantia" panose="02030602050306030303" pitchFamily="18" charset="0"/>
                <a:cs typeface="MV Boli" pitchFamily="2" charset="0"/>
              </a:rPr>
              <a:t> года, потому что его дивизия - победительница, шла пешком от Праги до дома. </a:t>
            </a:r>
            <a:r>
              <a:rPr lang="ru-RU" sz="1150" dirty="0" smtClean="0">
                <a:solidFill>
                  <a:srgbClr val="003374"/>
                </a:solidFill>
                <a:latin typeface="Constantia" panose="02030602050306030303" pitchFamily="18" charset="0"/>
                <a:cs typeface="MV Boli" pitchFamily="2" charset="0"/>
              </a:rPr>
              <a:t>   Ушел из жизни </a:t>
            </a:r>
            <a:r>
              <a:rPr lang="ru-RU" sz="1150" dirty="0">
                <a:solidFill>
                  <a:srgbClr val="003374"/>
                </a:solidFill>
                <a:latin typeface="Times New Roman" panose="02020603050405020304" pitchFamily="18" charset="0"/>
                <a:cs typeface="Times New Roman" panose="02020603050405020304" pitchFamily="18" charset="0"/>
              </a:rPr>
              <a:t>1 </a:t>
            </a:r>
            <a:r>
              <a:rPr lang="ru-RU" sz="1150" dirty="0">
                <a:solidFill>
                  <a:srgbClr val="003374"/>
                </a:solidFill>
                <a:latin typeface="Constantia" panose="02030602050306030303" pitchFamily="18" charset="0"/>
                <a:cs typeface="MV Boli" pitchFamily="2" charset="0"/>
              </a:rPr>
              <a:t>марта </a:t>
            </a:r>
            <a:r>
              <a:rPr lang="ru-RU" sz="1150" dirty="0">
                <a:solidFill>
                  <a:srgbClr val="003374"/>
                </a:solidFill>
                <a:latin typeface="Times New Roman" panose="02020603050405020304" pitchFamily="18" charset="0"/>
                <a:cs typeface="Times New Roman" panose="02020603050405020304" pitchFamily="18" charset="0"/>
              </a:rPr>
              <a:t>2001</a:t>
            </a:r>
            <a:r>
              <a:rPr lang="ru-RU" sz="1150" dirty="0">
                <a:solidFill>
                  <a:srgbClr val="003374"/>
                </a:solidFill>
                <a:latin typeface="Constantia" panose="02030602050306030303" pitchFamily="18" charset="0"/>
                <a:cs typeface="MV Boli" pitchFamily="2" charset="0"/>
              </a:rPr>
              <a:t> года в возрасте </a:t>
            </a:r>
            <a:r>
              <a:rPr lang="ru-RU" sz="1150" dirty="0">
                <a:solidFill>
                  <a:srgbClr val="003374"/>
                </a:solidFill>
                <a:latin typeface="Times New Roman" panose="02020603050405020304" pitchFamily="18" charset="0"/>
                <a:cs typeface="Times New Roman" panose="02020603050405020304" pitchFamily="18" charset="0"/>
              </a:rPr>
              <a:t>77</a:t>
            </a:r>
            <a:r>
              <a:rPr lang="ru-RU" sz="1150" dirty="0">
                <a:solidFill>
                  <a:srgbClr val="003374"/>
                </a:solidFill>
                <a:latin typeface="Constantia" panose="02030602050306030303" pitchFamily="18" charset="0"/>
                <a:cs typeface="MV Boli" pitchFamily="2" charset="0"/>
              </a:rPr>
              <a:t> лет. </a:t>
            </a:r>
          </a:p>
        </p:txBody>
      </p:sp>
      <p:sp>
        <p:nvSpPr>
          <p:cNvPr id="21" name="TextBox 20"/>
          <p:cNvSpPr txBox="1"/>
          <p:nvPr/>
        </p:nvSpPr>
        <p:spPr>
          <a:xfrm>
            <a:off x="397935" y="6128577"/>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Сорокина Екатерина Константиновна,</a:t>
            </a:r>
          </a:p>
          <a:p>
            <a:pPr indent="72000"/>
            <a:r>
              <a:rPr lang="ru-RU" sz="1100" dirty="0" smtClean="0">
                <a:latin typeface="Constantia" panose="02030602050306030303" pitchFamily="18" charset="0"/>
                <a:cs typeface="MV Boli" pitchFamily="2" charset="0"/>
              </a:rPr>
              <a:t>казначей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4</a:t>
            </a:r>
          </a:p>
        </p:txBody>
      </p:sp>
      <p:pic>
        <p:nvPicPr>
          <p:cNvPr id="16" name="Рисунок 15"/>
          <p:cNvPicPr/>
          <p:nvPr/>
        </p:nvPicPr>
        <p:blipFill rotWithShape="1">
          <a:blip r:embed="rId6" cstate="print"/>
          <a:srcRect l="5915" t="4261" r="5491" b="5815"/>
          <a:stretch/>
        </p:blipFill>
        <p:spPr bwMode="auto">
          <a:xfrm>
            <a:off x="4790136" y="538149"/>
            <a:ext cx="4099863" cy="5336440"/>
          </a:xfrm>
          <a:prstGeom prst="rect">
            <a:avLst/>
          </a:prstGeom>
          <a:noFill/>
          <a:ln w="9525">
            <a:noFill/>
            <a:miter lim="800000"/>
            <a:headEnd/>
            <a:tailEnd/>
          </a:ln>
          <a:effectLst>
            <a:softEdge rad="317500"/>
          </a:effectLst>
        </p:spPr>
      </p:pic>
      <p:sp>
        <p:nvSpPr>
          <p:cNvPr id="19" name="TextBox 18"/>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53144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300565"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2954655"/>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БАЕВ</a:t>
            </a:r>
          </a:p>
          <a:p>
            <a:pPr algn="ctr">
              <a:spcAft>
                <a:spcPts val="400"/>
              </a:spcAft>
            </a:pPr>
            <a:r>
              <a:rPr lang="ru-RU" sz="1400" b="1" dirty="0">
                <a:solidFill>
                  <a:srgbClr val="C00000"/>
                </a:solidFill>
                <a:latin typeface="Constantia" panose="02030602050306030303" pitchFamily="18" charset="0"/>
                <a:cs typeface="MV Boli" pitchFamily="2" charset="0"/>
              </a:rPr>
              <a:t>НИКОЛАЙ </a:t>
            </a:r>
            <a:r>
              <a:rPr lang="ru-RU" sz="1400" b="1" dirty="0" smtClean="0">
                <a:solidFill>
                  <a:srgbClr val="C00000"/>
                </a:solidFill>
                <a:latin typeface="Constantia" panose="02030602050306030303" pitchFamily="18" charset="0"/>
                <a:cs typeface="MV Boli" pitchFamily="2" charset="0"/>
              </a:rPr>
              <a:t> БОРИСОВИЧ</a:t>
            </a:r>
          </a:p>
          <a:p>
            <a:pPr algn="ctr">
              <a:spcAft>
                <a:spcPts val="400"/>
              </a:spcAft>
            </a:pPr>
            <a:endParaRPr lang="ru-RU" sz="4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Родился </a:t>
            </a:r>
            <a:r>
              <a:rPr lang="ru-RU" sz="1200" dirty="0">
                <a:solidFill>
                  <a:srgbClr val="003374"/>
                </a:solidFill>
                <a:latin typeface="Times New Roman" panose="02020603050405020304" pitchFamily="18" charset="0"/>
                <a:cs typeface="Times New Roman" panose="02020603050405020304" pitchFamily="18" charset="0"/>
              </a:rPr>
              <a:t>19</a:t>
            </a:r>
            <a:r>
              <a:rPr lang="ru-RU" sz="1200" dirty="0">
                <a:solidFill>
                  <a:srgbClr val="003374"/>
                </a:solidFill>
                <a:latin typeface="Constantia" panose="02030602050306030303" pitchFamily="18" charset="0"/>
                <a:cs typeface="MV Boli" pitchFamily="2" charset="0"/>
              </a:rPr>
              <a:t> декабря </a:t>
            </a:r>
            <a:r>
              <a:rPr lang="ru-RU" sz="1200" dirty="0">
                <a:solidFill>
                  <a:srgbClr val="003374"/>
                </a:solidFill>
                <a:latin typeface="Times New Roman" panose="02020603050405020304" pitchFamily="18" charset="0"/>
                <a:cs typeface="Times New Roman" panose="02020603050405020304" pitchFamily="18" charset="0"/>
              </a:rPr>
              <a:t>1924</a:t>
            </a:r>
            <a:r>
              <a:rPr lang="ru-RU" sz="1200" dirty="0">
                <a:solidFill>
                  <a:srgbClr val="003374"/>
                </a:solidFill>
                <a:latin typeface="Constantia" panose="02030602050306030303" pitchFamily="18" charset="0"/>
                <a:cs typeface="MV Boli" pitchFamily="2" charset="0"/>
              </a:rPr>
              <a:t> года в д. Селиваново Вологодской области. </a:t>
            </a:r>
          </a:p>
          <a:p>
            <a:pPr algn="just"/>
            <a:r>
              <a:rPr lang="ru-RU" sz="1200" dirty="0" smtClean="0">
                <a:solidFill>
                  <a:srgbClr val="003374"/>
                </a:solidFill>
                <a:latin typeface="Constantia" panose="02030602050306030303" pitchFamily="18" charset="0"/>
                <a:cs typeface="MV Boli" pitchFamily="2" charset="0"/>
              </a:rPr>
              <a:t>   В </a:t>
            </a:r>
            <a:r>
              <a:rPr lang="ru-RU" sz="1200" dirty="0">
                <a:solidFill>
                  <a:srgbClr val="003374"/>
                </a:solidFill>
                <a:latin typeface="Constantia" panose="02030602050306030303" pitchFamily="18" charset="0"/>
                <a:cs typeface="MV Boli" pitchFamily="2" charset="0"/>
              </a:rPr>
              <a:t>марте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MV Boli" pitchFamily="2" charset="0"/>
              </a:rPr>
              <a:t> года пришла повестка на фронт. </a:t>
            </a:r>
            <a:r>
              <a:rPr lang="ru-RU" sz="1200" dirty="0" smtClean="0">
                <a:solidFill>
                  <a:srgbClr val="003374"/>
                </a:solidFill>
                <a:latin typeface="Constantia" panose="02030602050306030303" pitchFamily="18" charset="0"/>
                <a:cs typeface="MV Boli" pitchFamily="2" charset="0"/>
              </a:rPr>
              <a:t>    Участвовал </a:t>
            </a:r>
            <a:r>
              <a:rPr lang="ru-RU" sz="1200" dirty="0">
                <a:solidFill>
                  <a:srgbClr val="003374"/>
                </a:solidFill>
                <a:latin typeface="Constantia" panose="02030602050306030303" pitchFamily="18" charset="0"/>
                <a:cs typeface="MV Boli" pitchFamily="2" charset="0"/>
              </a:rPr>
              <a:t>в битве на Курской Дуге. При переправе через </a:t>
            </a:r>
            <a:r>
              <a:rPr lang="ru-RU" sz="1200" dirty="0" smtClean="0">
                <a:solidFill>
                  <a:srgbClr val="003374"/>
                </a:solidFill>
                <a:latin typeface="Constantia" panose="02030602050306030303" pitchFamily="18" charset="0"/>
                <a:cs typeface="MV Boli" pitchFamily="2" charset="0"/>
              </a:rPr>
              <a:t>реку Днепр </a:t>
            </a:r>
            <a:r>
              <a:rPr lang="ru-RU" sz="1200" dirty="0">
                <a:solidFill>
                  <a:srgbClr val="003374"/>
                </a:solidFill>
                <a:latin typeface="Constantia" panose="02030602050306030303" pitchFamily="18" charset="0"/>
                <a:cs typeface="MV Boli" pitchFamily="2" charset="0"/>
              </a:rPr>
              <a:t>попали под атаку немцев, был ранен и отправлен в госпиталь. После выписки на фронт не отправили, а </a:t>
            </a:r>
            <a:r>
              <a:rPr lang="ru-RU" sz="1200" dirty="0" smtClean="0">
                <a:solidFill>
                  <a:srgbClr val="003374"/>
                </a:solidFill>
                <a:latin typeface="Constantia" panose="02030602050306030303" pitchFamily="18" charset="0"/>
                <a:cs typeface="MV Boli" pitchFamily="2" charset="0"/>
              </a:rPr>
              <a:t>направили в </a:t>
            </a:r>
            <a:r>
              <a:rPr lang="ru-RU" sz="1200" dirty="0" smtClean="0">
                <a:solidFill>
                  <a:srgbClr val="003374"/>
                </a:solidFill>
                <a:latin typeface="Times New Roman" panose="02020603050405020304" pitchFamily="18" charset="0"/>
                <a:cs typeface="Times New Roman" panose="02020603050405020304" pitchFamily="18" charset="0"/>
              </a:rPr>
              <a:t>40-й </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погранотряд.</a:t>
            </a:r>
          </a:p>
          <a:p>
            <a:pPr algn="just"/>
            <a:r>
              <a:rPr lang="ru-RU" sz="1200" dirty="0" smtClean="0">
                <a:solidFill>
                  <a:srgbClr val="003374"/>
                </a:solidFill>
                <a:latin typeface="Constantia" panose="02030602050306030303" pitchFamily="18" charset="0"/>
                <a:cs typeface="MV Boli" pitchFamily="2" charset="0"/>
              </a:rPr>
              <a:t>   Демобилизован </a:t>
            </a:r>
            <a:r>
              <a:rPr lang="ru-RU" sz="1200" dirty="0">
                <a:solidFill>
                  <a:srgbClr val="003374"/>
                </a:solidFill>
                <a:latin typeface="Constantia" panose="02030602050306030303" pitchFamily="18" charset="0"/>
                <a:cs typeface="MV Boli" pitchFamily="2" charset="0"/>
              </a:rPr>
              <a:t>домой только в </a:t>
            </a:r>
            <a:r>
              <a:rPr lang="ru-RU" sz="1200" dirty="0">
                <a:solidFill>
                  <a:srgbClr val="003374"/>
                </a:solidFill>
                <a:latin typeface="Times New Roman" panose="02020603050405020304" pitchFamily="18" charset="0"/>
                <a:cs typeface="Times New Roman" panose="02020603050405020304" pitchFamily="18" charset="0"/>
              </a:rPr>
              <a:t>1949</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За </a:t>
            </a:r>
            <a:r>
              <a:rPr lang="ru-RU" sz="1200" dirty="0">
                <a:solidFill>
                  <a:srgbClr val="003374"/>
                </a:solidFill>
                <a:latin typeface="Constantia" panose="02030602050306030303" pitchFamily="18" charset="0"/>
                <a:cs typeface="MV Boli" pitchFamily="2" charset="0"/>
              </a:rPr>
              <a:t>время Великой Отечественной войны был </a:t>
            </a:r>
            <a:r>
              <a:rPr lang="ru-RU" sz="1200" dirty="0" smtClean="0">
                <a:solidFill>
                  <a:srgbClr val="003374"/>
                </a:solidFill>
                <a:latin typeface="Constantia" panose="02030602050306030303" pitchFamily="18" charset="0"/>
                <a:cs typeface="MV Boli" pitchFamily="2" charset="0"/>
              </a:rPr>
              <a:t>награжден: медалью </a:t>
            </a:r>
            <a:r>
              <a:rPr lang="ru-RU" sz="1200" dirty="0">
                <a:solidFill>
                  <a:srgbClr val="003374"/>
                </a:solidFill>
                <a:latin typeface="Constantia" panose="02030602050306030303" pitchFamily="18" charset="0"/>
                <a:cs typeface="MV Boli" pitchFamily="2" charset="0"/>
              </a:rPr>
              <a:t>«За отвагу», </a:t>
            </a:r>
            <a:r>
              <a:rPr lang="ru-RU" sz="1200" dirty="0" smtClean="0">
                <a:solidFill>
                  <a:srgbClr val="003374"/>
                </a:solidFill>
                <a:latin typeface="Constantia" panose="02030602050306030303" pitchFamily="18" charset="0"/>
                <a:cs typeface="MV Boli" pitchFamily="2" charset="0"/>
              </a:rPr>
              <a:t>орденом </a:t>
            </a:r>
            <a:r>
              <a:rPr lang="ru-RU" sz="1200" dirty="0">
                <a:solidFill>
                  <a:srgbClr val="003374"/>
                </a:solidFill>
                <a:latin typeface="Constantia" panose="02030602050306030303" pitchFamily="18" charset="0"/>
                <a:cs typeface="MV Boli" pitchFamily="2" charset="0"/>
              </a:rPr>
              <a:t>«</a:t>
            </a:r>
            <a:r>
              <a:rPr lang="ru-RU" sz="1200" dirty="0" smtClean="0">
                <a:solidFill>
                  <a:srgbClr val="003374"/>
                </a:solidFill>
                <a:latin typeface="Constantia" panose="02030602050306030303" pitchFamily="18" charset="0"/>
                <a:cs typeface="MV Boli" pitchFamily="2" charset="0"/>
              </a:rPr>
              <a:t>Славы </a:t>
            </a:r>
            <a:r>
              <a:rPr lang="ru-RU" sz="1200" dirty="0" smtClean="0">
                <a:solidFill>
                  <a:srgbClr val="003374"/>
                </a:solidFill>
                <a:latin typeface="Times New Roman" panose="02020603050405020304" pitchFamily="18" charset="0"/>
                <a:cs typeface="Times New Roman" panose="02020603050405020304" pitchFamily="18" charset="0"/>
              </a:rPr>
              <a:t>3-й</a:t>
            </a:r>
            <a:r>
              <a:rPr lang="ru-RU" sz="1200" dirty="0" smtClean="0">
                <a:solidFill>
                  <a:srgbClr val="003374"/>
                </a:solidFill>
                <a:latin typeface="Constantia" panose="02030602050306030303" pitchFamily="18" charset="0"/>
                <a:cs typeface="MV Boli" pitchFamily="2" charset="0"/>
              </a:rPr>
              <a:t> степени» </a:t>
            </a:r>
            <a:r>
              <a:rPr lang="ru-RU" sz="1200" dirty="0">
                <a:solidFill>
                  <a:srgbClr val="003374"/>
                </a:solidFill>
                <a:latin typeface="Constantia" panose="02030602050306030303" pitchFamily="18" charset="0"/>
                <a:cs typeface="MV Boli" pitchFamily="2" charset="0"/>
              </a:rPr>
              <a:t>(представлен к награде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MV Boli" pitchFamily="2" charset="0"/>
              </a:rPr>
              <a:t> августа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года приказом командира </a:t>
            </a:r>
            <a:r>
              <a:rPr lang="ru-RU" sz="1200" dirty="0" smtClean="0">
                <a:solidFill>
                  <a:srgbClr val="003374"/>
                </a:solidFill>
                <a:latin typeface="Times New Roman" panose="02020603050405020304" pitchFamily="18" charset="0"/>
                <a:cs typeface="Times New Roman" panose="02020603050405020304" pitchFamily="18" charset="0"/>
              </a:rPr>
              <a:t>141-й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стрелковой дивизии).</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Сабитова Наталья Владимировна,</a:t>
            </a:r>
          </a:p>
          <a:p>
            <a:pPr indent="72000"/>
            <a:r>
              <a:rPr lang="ru-RU" sz="1100" dirty="0" smtClean="0">
                <a:latin typeface="Constantia" panose="02030602050306030303" pitchFamily="18" charset="0"/>
                <a:cs typeface="MV Boli" pitchFamily="2" charset="0"/>
              </a:rPr>
              <a:t>казначей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8</a:t>
            </a:r>
          </a:p>
        </p:txBody>
      </p:sp>
      <p:pic>
        <p:nvPicPr>
          <p:cNvPr id="23" name="Рисунок 2"/>
          <p:cNvPicPr>
            <a:picLocks noChangeAspect="1" noChangeArrowheads="1"/>
          </p:cNvPicPr>
          <p:nvPr/>
        </p:nvPicPr>
        <p:blipFill>
          <a:blip r:embed="rId6" cstate="print">
            <a:duotone>
              <a:prstClr val="black"/>
              <a:schemeClr val="tx2">
                <a:tint val="45000"/>
                <a:satMod val="400000"/>
              </a:schemeClr>
            </a:duotone>
          </a:blip>
          <a:srcRect/>
          <a:stretch>
            <a:fillRect/>
          </a:stretch>
        </p:blipFill>
        <p:spPr bwMode="auto">
          <a:xfrm rot="5400000">
            <a:off x="3945611" y="1293675"/>
            <a:ext cx="5665546" cy="4140000"/>
          </a:xfrm>
          <a:prstGeom prst="rect">
            <a:avLst/>
          </a:prstGeom>
          <a:noFill/>
          <a:ln w="9525">
            <a:noFill/>
            <a:miter lim="800000"/>
            <a:headEnd/>
            <a:tailEnd/>
          </a:ln>
          <a:effectLst>
            <a:softEdge rad="317500"/>
          </a:effectLst>
        </p:spPr>
      </p:pic>
      <p:sp>
        <p:nvSpPr>
          <p:cNvPr id="25" name="TextBox 24"/>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950821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300565" y="22013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4" y="817690"/>
            <a:ext cx="4123796" cy="5252720"/>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МАРКЕЛОВ </a:t>
            </a:r>
          </a:p>
          <a:p>
            <a:pPr algn="ctr">
              <a:spcAft>
                <a:spcPts val="400"/>
              </a:spcAft>
            </a:pPr>
            <a:r>
              <a:rPr lang="ru-RU" sz="1400" b="1" dirty="0">
                <a:solidFill>
                  <a:srgbClr val="C00000"/>
                </a:solidFill>
                <a:latin typeface="Constantia" panose="02030602050306030303" pitchFamily="18" charset="0"/>
                <a:cs typeface="MV Boli" pitchFamily="2" charset="0"/>
              </a:rPr>
              <a:t>ПАВЕЛ </a:t>
            </a:r>
            <a:r>
              <a:rPr lang="ru-RU" sz="1400" b="1" dirty="0" smtClean="0">
                <a:solidFill>
                  <a:srgbClr val="C00000"/>
                </a:solidFill>
                <a:latin typeface="Constantia" panose="02030602050306030303" pitchFamily="18" charset="0"/>
                <a:cs typeface="MV Boli" pitchFamily="2" charset="0"/>
              </a:rPr>
              <a:t> ИВАНОВИЧ</a:t>
            </a:r>
          </a:p>
          <a:p>
            <a:pPr algn="ctr">
              <a:spcAft>
                <a:spcPts val="400"/>
              </a:spcAft>
            </a:pPr>
            <a:endParaRPr lang="ru-RU" sz="1200" b="1" dirty="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Родился в </a:t>
            </a:r>
            <a:r>
              <a:rPr lang="ru-RU" sz="1200" dirty="0">
                <a:solidFill>
                  <a:srgbClr val="003374"/>
                </a:solidFill>
                <a:latin typeface="Times New Roman" panose="02020603050405020304" pitchFamily="18" charset="0"/>
                <a:cs typeface="Times New Roman" panose="02020603050405020304" pitchFamily="18" charset="0"/>
              </a:rPr>
              <a:t>1912</a:t>
            </a:r>
            <a:r>
              <a:rPr lang="ru-RU" sz="1200" dirty="0">
                <a:solidFill>
                  <a:srgbClr val="003374"/>
                </a:solidFill>
                <a:latin typeface="Constantia" panose="02030602050306030303" pitchFamily="18" charset="0"/>
                <a:cs typeface="MV Boli" pitchFamily="2" charset="0"/>
              </a:rPr>
              <a:t> году.</a:t>
            </a:r>
          </a:p>
          <a:p>
            <a:pPr algn="just"/>
            <a:r>
              <a:rPr lang="ru-RU" sz="1200" dirty="0" smtClean="0">
                <a:solidFill>
                  <a:srgbClr val="003374"/>
                </a:solidFill>
                <a:latin typeface="Constantia" panose="02030602050306030303" pitchFamily="18" charset="0"/>
                <a:cs typeface="MV Boli" pitchFamily="2" charset="0"/>
              </a:rPr>
              <a:t>   Место </a:t>
            </a:r>
            <a:r>
              <a:rPr lang="ru-RU" sz="1200" dirty="0">
                <a:solidFill>
                  <a:srgbClr val="003374"/>
                </a:solidFill>
                <a:latin typeface="Constantia" panose="02030602050306030303" pitchFamily="18" charset="0"/>
                <a:cs typeface="MV Boli" pitchFamily="2" charset="0"/>
              </a:rPr>
              <a:t>рождения Ярославская область, Нерехтский район, Сараевский с/с, д. Ковырево.</a:t>
            </a: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11 </a:t>
            </a:r>
            <a:r>
              <a:rPr lang="ru-RU" sz="1200" dirty="0" smtClean="0">
                <a:solidFill>
                  <a:srgbClr val="003374"/>
                </a:solidFill>
                <a:latin typeface="Constantia" panose="02030602050306030303" pitchFamily="18" charset="0"/>
                <a:cs typeface="MV Boli" pitchFamily="2" charset="0"/>
              </a:rPr>
              <a:t>сентября </a:t>
            </a:r>
            <a:r>
              <a:rPr lang="ru-RU" sz="1200" dirty="0" smtClean="0">
                <a:solidFill>
                  <a:srgbClr val="003374"/>
                </a:solidFill>
                <a:latin typeface="Times New Roman" panose="02020603050405020304" pitchFamily="18" charset="0"/>
                <a:cs typeface="Times New Roman" panose="02020603050405020304" pitchFamily="18" charset="0"/>
              </a:rPr>
              <a:t>1941</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 был призван на фронт Нерехтским </a:t>
            </a:r>
            <a:r>
              <a:rPr lang="ru-RU" sz="1200" dirty="0" smtClean="0">
                <a:solidFill>
                  <a:srgbClr val="003374"/>
                </a:solidFill>
                <a:latin typeface="Constantia" panose="02030602050306030303" pitchFamily="18" charset="0"/>
                <a:cs typeface="MV Boli" pitchFamily="2" charset="0"/>
              </a:rPr>
              <a:t> РВК</a:t>
            </a:r>
            <a:r>
              <a:rPr lang="ru-RU" sz="1200" dirty="0">
                <a:solidFill>
                  <a:srgbClr val="003374"/>
                </a:solidFill>
                <a:latin typeface="Constantia" panose="02030602050306030303" pitchFamily="18" charset="0"/>
                <a:cs typeface="MV Boli" pitchFamily="2" charset="0"/>
              </a:rPr>
              <a:t>. </a:t>
            </a:r>
          </a:p>
          <a:p>
            <a:pPr algn="just"/>
            <a:r>
              <a:rPr lang="ru-RU" sz="1200" dirty="0" smtClean="0">
                <a:solidFill>
                  <a:srgbClr val="003374"/>
                </a:solidFill>
                <a:latin typeface="Constantia" panose="02030602050306030303" pitchFamily="18" charset="0"/>
                <a:cs typeface="MV Boli" pitchFamily="2" charset="0"/>
              </a:rPr>
              <a:t>   Член </a:t>
            </a:r>
            <a:r>
              <a:rPr lang="ru-RU" sz="1200" dirty="0">
                <a:solidFill>
                  <a:srgbClr val="003374"/>
                </a:solidFill>
                <a:latin typeface="Constantia" panose="02030602050306030303" pitchFamily="18" charset="0"/>
                <a:cs typeface="MV Boli" pitchFamily="2" charset="0"/>
              </a:rPr>
              <a:t>ВКП (б) с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a:t>
            </a:r>
          </a:p>
          <a:p>
            <a:pPr algn="just"/>
            <a:r>
              <a:rPr lang="ru-RU" sz="1200" dirty="0" smtClean="0">
                <a:solidFill>
                  <a:srgbClr val="003374"/>
                </a:solidFill>
                <a:latin typeface="Constantia" panose="02030602050306030303" pitchFamily="18" charset="0"/>
                <a:cs typeface="MV Boli" pitchFamily="2" charset="0"/>
              </a:rPr>
              <a:t>   Звание </a:t>
            </a:r>
            <a:r>
              <a:rPr lang="ru-RU" sz="1200" dirty="0">
                <a:solidFill>
                  <a:srgbClr val="003374"/>
                </a:solidFill>
                <a:latin typeface="Constantia" panose="02030602050306030303" pitchFamily="18" charset="0"/>
                <a:cs typeface="MV Boli" pitchFamily="2" charset="0"/>
              </a:rPr>
              <a:t>– рядовой.</a:t>
            </a:r>
          </a:p>
          <a:p>
            <a:pPr algn="just"/>
            <a:r>
              <a:rPr lang="ru-RU" sz="1200" dirty="0" smtClean="0">
                <a:solidFill>
                  <a:srgbClr val="003374"/>
                </a:solidFill>
                <a:latin typeface="Constantia" panose="02030602050306030303" pitchFamily="18" charset="0"/>
                <a:cs typeface="MV Boli" pitchFamily="2" charset="0"/>
              </a:rPr>
              <a:t>   Служил </a:t>
            </a:r>
            <a:r>
              <a:rPr lang="ru-RU" sz="1200" dirty="0">
                <a:solidFill>
                  <a:srgbClr val="003374"/>
                </a:solidFill>
                <a:latin typeface="Constantia" panose="02030602050306030303" pitchFamily="18" charset="0"/>
                <a:cs typeface="MV Boli" pitchFamily="2" charset="0"/>
              </a:rPr>
              <a:t>в </a:t>
            </a:r>
            <a:r>
              <a:rPr lang="ru-RU" sz="1200" dirty="0" smtClean="0">
                <a:solidFill>
                  <a:srgbClr val="003374"/>
                </a:solidFill>
                <a:latin typeface="Times New Roman" panose="02020603050405020304" pitchFamily="18" charset="0"/>
                <a:cs typeface="Times New Roman" panose="02020603050405020304" pitchFamily="18" charset="0"/>
              </a:rPr>
              <a:t>920-ом</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артиллерийском </a:t>
            </a:r>
            <a:r>
              <a:rPr lang="ru-RU" sz="1200" dirty="0" smtClean="0">
                <a:solidFill>
                  <a:srgbClr val="003374"/>
                </a:solidFill>
                <a:latin typeface="Constantia" panose="02030602050306030303" pitchFamily="18" charset="0"/>
                <a:cs typeface="MV Boli" pitchFamily="2" charset="0"/>
              </a:rPr>
              <a:t>полку </a:t>
            </a:r>
            <a:r>
              <a:rPr lang="ru-RU" sz="1200" dirty="0" smtClean="0">
                <a:solidFill>
                  <a:srgbClr val="003374"/>
                </a:solidFill>
                <a:latin typeface="Times New Roman" panose="02020603050405020304" pitchFamily="18" charset="0"/>
                <a:cs typeface="Times New Roman" panose="02020603050405020304" pitchFamily="18" charset="0"/>
              </a:rPr>
              <a:t>360-й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стрелковой Невельской дивизии</a:t>
            </a:r>
            <a:r>
              <a:rPr lang="ru-RU" sz="1200" dirty="0" smtClean="0">
                <a:solidFill>
                  <a:srgbClr val="003374"/>
                </a:solidFill>
                <a:latin typeface="Constantia" panose="02030602050306030303" pitchFamily="18" charset="0"/>
                <a:cs typeface="MV Boli" pitchFamily="2" charset="0"/>
              </a:rPr>
              <a:t>.</a:t>
            </a:r>
          </a:p>
          <a:p>
            <a:pPr algn="just"/>
            <a:r>
              <a:rPr lang="ru-RU" sz="1200" dirty="0" smtClean="0">
                <a:solidFill>
                  <a:srgbClr val="003374"/>
                </a:solidFill>
                <a:latin typeface="Constantia" panose="02030602050306030303" pitchFamily="18" charset="0"/>
                <a:cs typeface="MV Boli" pitchFamily="2" charset="0"/>
              </a:rPr>
              <a:t>   Награжден </a:t>
            </a:r>
            <a:r>
              <a:rPr lang="ru-RU" sz="1200" dirty="0">
                <a:solidFill>
                  <a:srgbClr val="003374"/>
                </a:solidFill>
                <a:latin typeface="Constantia" panose="02030602050306030303" pitchFamily="18" charset="0"/>
                <a:cs typeface="MV Boli" pitchFamily="2" charset="0"/>
              </a:rPr>
              <a:t>медалью «За отвагу</a:t>
            </a:r>
            <a:r>
              <a:rPr lang="ru-RU" sz="1200" dirty="0" smtClean="0">
                <a:solidFill>
                  <a:srgbClr val="003374"/>
                </a:solidFill>
                <a:latin typeface="Constantia" panose="02030602050306030303" pitchFamily="18" charset="0"/>
                <a:cs typeface="MV Boli" pitchFamily="2" charset="0"/>
              </a:rPr>
              <a:t>» (приказа </a:t>
            </a:r>
            <a:r>
              <a:rPr lang="ru-RU" sz="1200" dirty="0">
                <a:solidFill>
                  <a:srgbClr val="003374"/>
                </a:solidFill>
                <a:latin typeface="Times New Roman" panose="02020603050405020304" pitchFamily="18" charset="0"/>
                <a:cs typeface="Times New Roman" panose="02020603050405020304" pitchFamily="18" charset="0"/>
              </a:rPr>
              <a:t>14.10.1943</a:t>
            </a:r>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 </a:t>
            </a:r>
            <a:r>
              <a:rPr lang="ru-RU" sz="1200" dirty="0">
                <a:solidFill>
                  <a:srgbClr val="003374"/>
                </a:solidFill>
                <a:latin typeface="Times New Roman" panose="02020603050405020304" pitchFamily="18" charset="0"/>
                <a:cs typeface="Times New Roman" panose="02020603050405020304" pitchFamily="18" charset="0"/>
              </a:rPr>
              <a:t>527</a:t>
            </a:r>
            <a:r>
              <a:rPr lang="ru-RU" sz="1200" dirty="0">
                <a:solidFill>
                  <a:srgbClr val="003374"/>
                </a:solidFill>
                <a:latin typeface="Constantia" panose="02030602050306030303" pitchFamily="18" charset="0"/>
                <a:cs typeface="MV Boli" pitchFamily="2" charset="0"/>
              </a:rPr>
              <a:t> по  </a:t>
            </a:r>
            <a:r>
              <a:rPr lang="ru-RU" sz="1200" dirty="0" smtClean="0">
                <a:solidFill>
                  <a:srgbClr val="003374"/>
                </a:solidFill>
                <a:latin typeface="Times New Roman" panose="02020603050405020304" pitchFamily="18" charset="0"/>
                <a:cs typeface="Times New Roman" panose="02020603050405020304" pitchFamily="18" charset="0"/>
              </a:rPr>
              <a:t>920-му</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артиллерийскому полку, </a:t>
            </a:r>
            <a:r>
              <a:rPr lang="ru-RU" sz="1200" dirty="0" smtClean="0">
                <a:solidFill>
                  <a:srgbClr val="003374"/>
                </a:solidFill>
                <a:latin typeface="Times New Roman" panose="02020603050405020304" pitchFamily="18" charset="0"/>
                <a:cs typeface="Times New Roman" panose="02020603050405020304" pitchFamily="18" charset="0"/>
              </a:rPr>
              <a:t>360-й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Невельской стрелковой дивизии Калининского фронта за то, что в наступательных боях с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MV Boli" pitchFamily="2" charset="0"/>
              </a:rPr>
              <a:t> по </a:t>
            </a:r>
            <a:r>
              <a:rPr lang="ru-RU" sz="1200" dirty="0" smtClean="0">
                <a:solidFill>
                  <a:srgbClr val="003374"/>
                </a:solidFill>
                <a:latin typeface="Times New Roman" panose="02020603050405020304" pitchFamily="18" charset="0"/>
                <a:cs typeface="Times New Roman" panose="02020603050405020304" pitchFamily="18" charset="0"/>
              </a:rPr>
              <a:t>10</a:t>
            </a:r>
            <a:r>
              <a:rPr lang="ru-RU" sz="1200" dirty="0" smtClean="0">
                <a:solidFill>
                  <a:srgbClr val="003374"/>
                </a:solidFill>
                <a:latin typeface="Constantia" panose="02030602050306030303" pitchFamily="18" charset="0"/>
                <a:cs typeface="MV Boli" pitchFamily="2" charset="0"/>
              </a:rPr>
              <a:t> октября </a:t>
            </a:r>
            <a:r>
              <a:rPr lang="ru-RU" sz="1200" dirty="0" smtClean="0">
                <a:solidFill>
                  <a:srgbClr val="003374"/>
                </a:solidFill>
                <a:latin typeface="Times New Roman" panose="02020603050405020304" pitchFamily="18" charset="0"/>
                <a:cs typeface="Times New Roman" panose="02020603050405020304" pitchFamily="18" charset="0"/>
              </a:rPr>
              <a:t>1943 года </a:t>
            </a:r>
            <a:r>
              <a:rPr lang="ru-RU" sz="1200" dirty="0" smtClean="0">
                <a:solidFill>
                  <a:srgbClr val="003374"/>
                </a:solidFill>
                <a:latin typeface="Constantia" panose="02030602050306030303" pitchFamily="18" charset="0"/>
                <a:cs typeface="MV Boli" pitchFamily="2" charset="0"/>
              </a:rPr>
              <a:t>на </a:t>
            </a:r>
            <a:r>
              <a:rPr lang="ru-RU" sz="1200" dirty="0">
                <a:solidFill>
                  <a:srgbClr val="003374"/>
                </a:solidFill>
                <a:latin typeface="Constantia" panose="02030602050306030303" pitchFamily="18" charset="0"/>
                <a:cs typeface="MV Boli" pitchFamily="2" charset="0"/>
              </a:rPr>
              <a:t>Невельском направлении под сильным артиллерийским огнем противника исключительно быстро исполнял обязанности замкового, благодаря чему огнем орудия рассеянно и частично уничтожено до роты пехоты противника, перешедшей в </a:t>
            </a:r>
            <a:r>
              <a:rPr lang="ru-RU" sz="1200" dirty="0" smtClean="0">
                <a:solidFill>
                  <a:srgbClr val="003374"/>
                </a:solidFill>
                <a:latin typeface="Constantia" panose="02030602050306030303" pitchFamily="18" charset="0"/>
                <a:cs typeface="MV Boli" pitchFamily="2" charset="0"/>
              </a:rPr>
              <a:t>атаку. Уничтожено </a:t>
            </a:r>
            <a:r>
              <a:rPr lang="ru-RU" sz="1200" dirty="0">
                <a:solidFill>
                  <a:srgbClr val="003374"/>
                </a:solidFill>
                <a:latin typeface="Constantia" panose="02030602050306030303" pitchFamily="18" charset="0"/>
                <a:cs typeface="MV Boli" pitchFamily="2" charset="0"/>
              </a:rPr>
              <a:t>орудие с прислугой и подавлен огонь </a:t>
            </a:r>
            <a:r>
              <a:rPr lang="ru-RU" sz="1200" dirty="0" smtClean="0">
                <a:solidFill>
                  <a:srgbClr val="003374"/>
                </a:solidFill>
                <a:latin typeface="Times New Roman" panose="02020603050405020304" pitchFamily="18" charset="0"/>
                <a:cs typeface="Times New Roman" panose="02020603050405020304" pitchFamily="18" charset="0"/>
              </a:rPr>
              <a:t>2</a:t>
            </a:r>
            <a:r>
              <a:rPr lang="ru-RU" sz="1200" dirty="0" smtClean="0">
                <a:solidFill>
                  <a:srgbClr val="003374"/>
                </a:solidFill>
                <a:latin typeface="Constantia" panose="02030602050306030303" pitchFamily="18" charset="0"/>
                <a:cs typeface="MV Boli" pitchFamily="2" charset="0"/>
              </a:rPr>
              <a:t>-х </a:t>
            </a:r>
            <a:r>
              <a:rPr lang="ru-RU" sz="1200" dirty="0">
                <a:solidFill>
                  <a:srgbClr val="003374"/>
                </a:solidFill>
                <a:latin typeface="Constantia" panose="02030602050306030303" pitchFamily="18" charset="0"/>
                <a:cs typeface="MV Boli" pitchFamily="2" charset="0"/>
              </a:rPr>
              <a:t>станковых пулеметов, чем обеспечил выполнение боевой задачи.</a:t>
            </a:r>
          </a:p>
          <a:p>
            <a:pPr algn="just"/>
            <a:r>
              <a:rPr lang="ru-RU" sz="1200" dirty="0" smtClean="0">
                <a:solidFill>
                  <a:srgbClr val="003374"/>
                </a:solidFill>
                <a:latin typeface="Constantia" panose="02030602050306030303" pitchFamily="18" charset="0"/>
                <a:cs typeface="MV Boli" pitchFamily="2" charset="0"/>
              </a:rPr>
              <a:t>   Убит </a:t>
            </a:r>
            <a:r>
              <a:rPr lang="ru-RU" sz="1200" dirty="0">
                <a:solidFill>
                  <a:srgbClr val="003374"/>
                </a:solidFill>
                <a:latin typeface="Times New Roman" panose="02020603050405020304" pitchFamily="18" charset="0"/>
                <a:cs typeface="Times New Roman" panose="02020603050405020304" pitchFamily="18" charset="0"/>
              </a:rPr>
              <a:t>22</a:t>
            </a:r>
            <a:r>
              <a:rPr lang="ru-RU" sz="1200" dirty="0">
                <a:solidFill>
                  <a:srgbClr val="003374"/>
                </a:solidFill>
                <a:latin typeface="Constantia" panose="02030602050306030303" pitchFamily="18" charset="0"/>
                <a:cs typeface="MV Boli" pitchFamily="2" charset="0"/>
              </a:rPr>
              <a:t> июня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MV Boli" pitchFamily="2" charset="0"/>
              </a:rPr>
              <a:t> года, захоронен рядом с  д. Козодой Полоцкого района Витебской области, Белоруссия.</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Субботина Ольга Владимировна,</a:t>
            </a:r>
          </a:p>
          <a:p>
            <a:pPr indent="72000"/>
            <a:r>
              <a:rPr lang="ru-RU" sz="1100" dirty="0" smtClean="0">
                <a:latin typeface="Constantia" panose="02030602050306030303" pitchFamily="18" charset="0"/>
                <a:cs typeface="MV Boli" pitchFamily="2" charset="0"/>
              </a:rPr>
              <a:t>начальник отдела </a:t>
            </a:r>
            <a:r>
              <a:rPr lang="ru-RU" sz="1100" dirty="0">
                <a:latin typeface="Constantia" panose="02030602050306030303" pitchFamily="18" charset="0"/>
                <a:cs typeface="MV Boli" pitchFamily="2" charset="0"/>
              </a:rPr>
              <a:t>№ </a:t>
            </a:r>
            <a:r>
              <a:rPr lang="ru-RU" sz="1100" dirty="0">
                <a:latin typeface="Times New Roman" panose="02020603050405020304" pitchFamily="18" charset="0"/>
                <a:cs typeface="Times New Roman" panose="02020603050405020304" pitchFamily="18" charset="0"/>
              </a:rPr>
              <a:t>6</a:t>
            </a:r>
          </a:p>
        </p:txBody>
      </p:sp>
      <p:pic>
        <p:nvPicPr>
          <p:cNvPr id="16" name="Picture 2"/>
          <p:cNvPicPr>
            <a:picLocks noChangeAspect="1" noChangeArrowheads="1"/>
          </p:cNvPicPr>
          <p:nvPr/>
        </p:nvPicPr>
        <p:blipFill>
          <a:blip r:embed="rId6" cstate="print"/>
          <a:srcRect/>
          <a:stretch>
            <a:fillRect/>
          </a:stretch>
        </p:blipFill>
        <p:spPr bwMode="auto">
          <a:xfrm>
            <a:off x="4785999" y="525082"/>
            <a:ext cx="4104000" cy="5571197"/>
          </a:xfrm>
          <a:prstGeom prst="rect">
            <a:avLst/>
          </a:prstGeom>
          <a:noFill/>
          <a:ln w="9525">
            <a:noFill/>
            <a:miter lim="800000"/>
            <a:headEnd/>
            <a:tailEnd/>
          </a:ln>
          <a:effectLst>
            <a:softEdge rad="317500"/>
          </a:effectLst>
        </p:spPr>
      </p:pic>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201448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3" y="123896"/>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2769989"/>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БЕРЕЗИН</a:t>
            </a:r>
          </a:p>
          <a:p>
            <a:pPr algn="ctr">
              <a:spcAft>
                <a:spcPts val="400"/>
              </a:spcAft>
            </a:pPr>
            <a:r>
              <a:rPr lang="ru-RU" sz="1400" b="1" dirty="0">
                <a:solidFill>
                  <a:srgbClr val="C00000"/>
                </a:solidFill>
                <a:latin typeface="Constantia" panose="02030602050306030303" pitchFamily="18" charset="0"/>
                <a:cs typeface="MV Boli" pitchFamily="2" charset="0"/>
              </a:rPr>
              <a:t>ИВАН </a:t>
            </a:r>
            <a:r>
              <a:rPr lang="ru-RU" sz="1400" b="1" dirty="0" smtClean="0">
                <a:solidFill>
                  <a:srgbClr val="C00000"/>
                </a:solidFill>
                <a:latin typeface="Constantia" panose="02030602050306030303" pitchFamily="18" charset="0"/>
                <a:cs typeface="MV Boli" pitchFamily="2" charset="0"/>
              </a:rPr>
              <a:t> ВАСИЛЬЕВИЧ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400" b="1"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Родился </a:t>
            </a:r>
            <a:r>
              <a:rPr lang="ru-RU" sz="1200" dirty="0">
                <a:solidFill>
                  <a:srgbClr val="003374"/>
                </a:solidFill>
                <a:latin typeface="Times New Roman" panose="02020603050405020304" pitchFamily="18" charset="0"/>
                <a:cs typeface="Times New Roman" panose="02020603050405020304" pitchFamily="18" charset="0"/>
              </a:rPr>
              <a:t>30</a:t>
            </a:r>
            <a:r>
              <a:rPr lang="ru-RU" sz="1200" dirty="0">
                <a:solidFill>
                  <a:srgbClr val="003374"/>
                </a:solidFill>
                <a:latin typeface="Constantia" panose="02030602050306030303" pitchFamily="18" charset="0"/>
                <a:cs typeface="MV Boli" pitchFamily="2" charset="0"/>
              </a:rPr>
              <a:t> июля </a:t>
            </a:r>
            <a:r>
              <a:rPr lang="ru-RU" sz="1200" dirty="0">
                <a:solidFill>
                  <a:srgbClr val="003374"/>
                </a:solidFill>
                <a:latin typeface="Times New Roman" panose="02020603050405020304" pitchFamily="18" charset="0"/>
                <a:cs typeface="Times New Roman" panose="02020603050405020304" pitchFamily="18" charset="0"/>
              </a:rPr>
              <a:t>1909</a:t>
            </a:r>
            <a:r>
              <a:rPr lang="ru-RU" sz="1200" dirty="0">
                <a:solidFill>
                  <a:srgbClr val="003374"/>
                </a:solidFill>
                <a:latin typeface="Constantia" panose="02030602050306030303" pitchFamily="18" charset="0"/>
                <a:cs typeface="MV Boli" pitchFamily="2" charset="0"/>
              </a:rPr>
              <a:t> года в д. Власиха Ивановского района Горьковской области.</a:t>
            </a:r>
          </a:p>
          <a:p>
            <a:pPr algn="just"/>
            <a:r>
              <a:rPr lang="ru-RU" sz="1200" dirty="0" smtClean="0">
                <a:solidFill>
                  <a:srgbClr val="003374"/>
                </a:solidFill>
                <a:latin typeface="Constantia" panose="02030602050306030303" pitchFamily="18" charset="0"/>
                <a:cs typeface="MV Boli" pitchFamily="2" charset="0"/>
              </a:rPr>
              <a:t>   До </a:t>
            </a:r>
            <a:r>
              <a:rPr lang="ru-RU" sz="1200" dirty="0">
                <a:solidFill>
                  <a:srgbClr val="003374"/>
                </a:solidFill>
                <a:latin typeface="Constantia" panose="02030602050306030303" pitchFamily="18" charset="0"/>
                <a:cs typeface="MV Boli" pitchFamily="2" charset="0"/>
              </a:rPr>
              <a:t>войны работал в колхозе трактористом.</a:t>
            </a:r>
          </a:p>
          <a:p>
            <a:pPr algn="just"/>
            <a:r>
              <a:rPr lang="ru-RU" sz="1200" dirty="0" smtClean="0">
                <a:solidFill>
                  <a:srgbClr val="003374"/>
                </a:solidFill>
                <a:latin typeface="Constantia" panose="02030602050306030303" pitchFamily="18" charset="0"/>
                <a:cs typeface="MV Boli" pitchFamily="2" charset="0"/>
              </a:rPr>
              <a:t>   Был </a:t>
            </a:r>
            <a:r>
              <a:rPr lang="ru-RU" sz="1200" dirty="0">
                <a:solidFill>
                  <a:srgbClr val="003374"/>
                </a:solidFill>
                <a:latin typeface="Constantia" panose="02030602050306030303" pitchFamily="18" charset="0"/>
                <a:cs typeface="MV Boli" pitchFamily="2" charset="0"/>
              </a:rPr>
              <a:t>призван на фронт Ивановским РВК </a:t>
            </a:r>
            <a:r>
              <a:rPr lang="ru-RU" sz="1200" dirty="0" smtClean="0">
                <a:solidFill>
                  <a:srgbClr val="003374"/>
                </a:solidFill>
                <a:latin typeface="Constantia" panose="02030602050306030303" pitchFamily="18" charset="0"/>
                <a:cs typeface="MV Boli" pitchFamily="2" charset="0"/>
              </a:rPr>
              <a:t>в </a:t>
            </a:r>
            <a:r>
              <a:rPr lang="ru-RU" sz="1200" dirty="0" smtClean="0">
                <a:solidFill>
                  <a:srgbClr val="003374"/>
                </a:solidFill>
                <a:latin typeface="Times New Roman" panose="02020603050405020304" pitchFamily="18" charset="0"/>
                <a:cs typeface="Times New Roman" panose="02020603050405020304" pitchFamily="18" charset="0"/>
              </a:rPr>
              <a:t>1942</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году. Воевал в </a:t>
            </a:r>
            <a:r>
              <a:rPr lang="ru-RU" sz="1200" dirty="0" smtClean="0">
                <a:solidFill>
                  <a:srgbClr val="003374"/>
                </a:solidFill>
                <a:latin typeface="Times New Roman" panose="02020603050405020304" pitchFamily="18" charset="0"/>
                <a:cs typeface="Times New Roman" panose="02020603050405020304" pitchFamily="18" charset="0"/>
              </a:rPr>
              <a:t>49-ом</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танковом </a:t>
            </a:r>
            <a:r>
              <a:rPr lang="ru-RU" sz="1200" dirty="0" smtClean="0">
                <a:solidFill>
                  <a:srgbClr val="003374"/>
                </a:solidFill>
                <a:latin typeface="Constantia" panose="02030602050306030303" pitchFamily="18" charset="0"/>
                <a:cs typeface="MV Boli" pitchFamily="2" charset="0"/>
              </a:rPr>
              <a:t>полку </a:t>
            </a:r>
            <a:r>
              <a:rPr lang="ru-RU" sz="1200" dirty="0" smtClean="0">
                <a:solidFill>
                  <a:srgbClr val="003374"/>
                </a:solidFill>
                <a:latin typeface="Times New Roman" panose="02020603050405020304" pitchFamily="18" charset="0"/>
                <a:cs typeface="Times New Roman" panose="02020603050405020304" pitchFamily="18" charset="0"/>
              </a:rPr>
              <a:t>3-го</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механизированного корпуса. </a:t>
            </a:r>
          </a:p>
          <a:p>
            <a:pPr algn="just"/>
            <a:r>
              <a:rPr lang="ru-RU" sz="1200" dirty="0" smtClean="0">
                <a:solidFill>
                  <a:srgbClr val="003374"/>
                </a:solidFill>
                <a:latin typeface="Constantia" panose="02030602050306030303" pitchFamily="18" charset="0"/>
                <a:cs typeface="MV Boli" pitchFamily="2" charset="0"/>
              </a:rPr>
              <a:t>   Был </a:t>
            </a:r>
            <a:r>
              <a:rPr lang="ru-RU" sz="1200" dirty="0">
                <a:solidFill>
                  <a:srgbClr val="003374"/>
                </a:solidFill>
                <a:latin typeface="Constantia" panose="02030602050306030303" pitchFamily="18" charset="0"/>
                <a:cs typeface="MV Boli" pitchFamily="2" charset="0"/>
              </a:rPr>
              <a:t>механиком – водителем.</a:t>
            </a:r>
          </a:p>
          <a:p>
            <a:pPr algn="just"/>
            <a:r>
              <a:rPr lang="ru-RU" sz="1200" dirty="0" smtClean="0">
                <a:solidFill>
                  <a:srgbClr val="003374"/>
                </a:solidFill>
                <a:latin typeface="Constantia" panose="02030602050306030303" pitchFamily="18" charset="0"/>
                <a:cs typeface="MV Boli" pitchFamily="2" charset="0"/>
              </a:rPr>
              <a:t>   Старшина </a:t>
            </a:r>
            <a:r>
              <a:rPr lang="ru-RU" sz="1200" dirty="0">
                <a:solidFill>
                  <a:srgbClr val="003374"/>
                </a:solidFill>
                <a:latin typeface="Constantia" panose="02030602050306030303" pitchFamily="18" charset="0"/>
                <a:cs typeface="MV Boli" pitchFamily="2" charset="0"/>
              </a:rPr>
              <a:t>Березин Иван Васильевич погиб </a:t>
            </a:r>
            <a:r>
              <a:rPr lang="ru-RU" sz="1200" dirty="0" smtClean="0">
                <a:solidFill>
                  <a:srgbClr val="003374"/>
                </a:solidFill>
                <a:latin typeface="Times New Roman" panose="02020603050405020304" pitchFamily="18" charset="0"/>
                <a:cs typeface="Times New Roman" panose="02020603050405020304" pitchFamily="18" charset="0"/>
              </a:rPr>
              <a:t>3</a:t>
            </a:r>
            <a:r>
              <a:rPr lang="ru-RU" sz="1200" dirty="0" smtClean="0">
                <a:solidFill>
                  <a:srgbClr val="003374"/>
                </a:solidFill>
                <a:latin typeface="Constantia" panose="02030602050306030303" pitchFamily="18" charset="0"/>
                <a:cs typeface="MV Boli" pitchFamily="2" charset="0"/>
              </a:rPr>
              <a:t> января </a:t>
            </a:r>
            <a:r>
              <a:rPr lang="ru-RU" sz="1200" dirty="0" smtClean="0">
                <a:solidFill>
                  <a:srgbClr val="003374"/>
                </a:solidFill>
                <a:latin typeface="Times New Roman" panose="02020603050405020304" pitchFamily="18" charset="0"/>
                <a:cs typeface="Times New Roman" panose="02020603050405020304" pitchFamily="18" charset="0"/>
              </a:rPr>
              <a:t>1943</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 в боях в Калининской области</a:t>
            </a:r>
            <a:r>
              <a:rPr lang="ru-RU" sz="1200" dirty="0" smtClean="0">
                <a:solidFill>
                  <a:srgbClr val="003374"/>
                </a:solidFill>
                <a:latin typeface="Constantia" panose="02030602050306030303" pitchFamily="18" charset="0"/>
                <a:cs typeface="MV Boli" pitchFamily="2" charset="0"/>
              </a:rPr>
              <a:t>.</a:t>
            </a:r>
          </a:p>
          <a:p>
            <a:pPr algn="just"/>
            <a:r>
              <a:rPr lang="ru-RU" sz="1200" dirty="0" smtClean="0">
                <a:solidFill>
                  <a:srgbClr val="003374"/>
                </a:solidFill>
                <a:latin typeface="Constantia" panose="02030602050306030303" pitchFamily="18" charset="0"/>
                <a:cs typeface="MV Boli" pitchFamily="2" charset="0"/>
              </a:rPr>
              <a:t>   Захоронен </a:t>
            </a:r>
            <a:r>
              <a:rPr lang="ru-RU" sz="1200" dirty="0">
                <a:solidFill>
                  <a:srgbClr val="003374"/>
                </a:solidFill>
                <a:latin typeface="Constantia" panose="02030602050306030303" pitchFamily="18" charset="0"/>
                <a:cs typeface="MV Boli" pitchFamily="2" charset="0"/>
              </a:rPr>
              <a:t>в братской могиле в д</a:t>
            </a:r>
            <a:r>
              <a:rPr lang="ru-RU" sz="1200" dirty="0" smtClean="0">
                <a:solidFill>
                  <a:srgbClr val="003374"/>
                </a:solidFill>
                <a:latin typeface="Constantia" panose="02030602050306030303" pitchFamily="18" charset="0"/>
                <a:cs typeface="MV Boli" pitchFamily="2" charset="0"/>
              </a:rPr>
              <a:t>. Тархово </a:t>
            </a:r>
            <a:r>
              <a:rPr lang="ru-RU" sz="1200" dirty="0">
                <a:solidFill>
                  <a:srgbClr val="003374"/>
                </a:solidFill>
                <a:latin typeface="Constantia" panose="02030602050306030303" pitchFamily="18" charset="0"/>
                <a:cs typeface="MV Boli" pitchFamily="2" charset="0"/>
              </a:rPr>
              <a:t>Тверской области.</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Голубева Наталья Борисовна,</a:t>
            </a:r>
          </a:p>
          <a:p>
            <a:pPr indent="71438"/>
            <a:r>
              <a:rPr lang="ru-RU" sz="1100" dirty="0">
                <a:latin typeface="Constantia" panose="02030602050306030303" pitchFamily="18" charset="0"/>
                <a:cs typeface="MV Boli" pitchFamily="2" charset="0"/>
              </a:rPr>
              <a:t>заместитель начальника отдела </a:t>
            </a:r>
            <a:r>
              <a:rPr lang="ru-RU" sz="1100" dirty="0">
                <a:latin typeface="Times New Roman" panose="02020603050405020304" pitchFamily="18" charset="0"/>
                <a:cs typeface="Times New Roman" panose="02020603050405020304" pitchFamily="18" charset="0"/>
              </a:rPr>
              <a:t>№ 8</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2" name="Picture 2"/>
          <p:cNvPicPr>
            <a:picLocks noChangeAspect="1" noChangeArrowheads="1"/>
          </p:cNvPicPr>
          <p:nvPr/>
        </p:nvPicPr>
        <p:blipFill rotWithShape="1">
          <a:blip r:embed="rId6" cstate="print">
            <a:grayscl/>
            <a:lum bright="20000"/>
          </a:blip>
          <a:srcRect t="4158"/>
          <a:stretch/>
        </p:blipFill>
        <p:spPr bwMode="auto">
          <a:xfrm>
            <a:off x="4749999" y="564940"/>
            <a:ext cx="4140000" cy="5518476"/>
          </a:xfrm>
          <a:prstGeom prst="rect">
            <a:avLst/>
          </a:prstGeom>
          <a:noFill/>
          <a:ln w="9525">
            <a:noFill/>
            <a:miter lim="800000"/>
            <a:headEnd/>
            <a:tailEnd/>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522891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3323987"/>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КОВРИГИН</a:t>
            </a:r>
          </a:p>
          <a:p>
            <a:pPr algn="ctr">
              <a:spcAft>
                <a:spcPts val="400"/>
              </a:spcAft>
            </a:pPr>
            <a:r>
              <a:rPr lang="ru-RU" sz="1400" b="1" dirty="0">
                <a:solidFill>
                  <a:srgbClr val="C00000"/>
                </a:solidFill>
                <a:latin typeface="Constantia" panose="02030602050306030303" pitchFamily="18" charset="0"/>
                <a:cs typeface="MV Boli" pitchFamily="2" charset="0"/>
              </a:rPr>
              <a:t>ГЕННАДИЙ </a:t>
            </a:r>
            <a:r>
              <a:rPr lang="ru-RU" sz="1400" b="1" dirty="0" smtClean="0">
                <a:solidFill>
                  <a:srgbClr val="C00000"/>
                </a:solidFill>
                <a:latin typeface="Constantia" panose="02030602050306030303" pitchFamily="18" charset="0"/>
                <a:cs typeface="MV Boli" pitchFamily="2" charset="0"/>
              </a:rPr>
              <a:t> ДМИТРИЕВИЧ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400" b="1" dirty="0">
              <a:solidFill>
                <a:srgbClr val="C00000"/>
              </a:solidFill>
              <a:latin typeface="Constantia" panose="02030602050306030303" pitchFamily="18" charset="0"/>
              <a:cs typeface="MV Boli" pitchFamily="2" charset="0"/>
            </a:endParaRPr>
          </a:p>
          <a:p>
            <a:pPr algn="just"/>
            <a:r>
              <a:rPr lang="ru-RU" sz="1200" b="1" dirty="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Родился </a:t>
            </a:r>
            <a:r>
              <a:rPr lang="ru-RU" sz="1200" dirty="0">
                <a:solidFill>
                  <a:srgbClr val="003374"/>
                </a:solidFill>
                <a:latin typeface="Times New Roman" panose="02020603050405020304" pitchFamily="18" charset="0"/>
                <a:cs typeface="Times New Roman" panose="02020603050405020304" pitchFamily="18" charset="0"/>
              </a:rPr>
              <a:t>2</a:t>
            </a:r>
            <a:r>
              <a:rPr lang="ru-RU" sz="1200" dirty="0">
                <a:solidFill>
                  <a:srgbClr val="003374"/>
                </a:solidFill>
                <a:latin typeface="Constantia" panose="02030602050306030303" pitchFamily="18" charset="0"/>
                <a:cs typeface="MV Boli" pitchFamily="2" charset="0"/>
              </a:rPr>
              <a:t> февраля </a:t>
            </a:r>
            <a:r>
              <a:rPr lang="ru-RU" sz="1200" dirty="0">
                <a:solidFill>
                  <a:srgbClr val="003374"/>
                </a:solidFill>
                <a:latin typeface="Times New Roman" panose="02020603050405020304" pitchFamily="18" charset="0"/>
                <a:cs typeface="Times New Roman" panose="02020603050405020304" pitchFamily="18" charset="0"/>
              </a:rPr>
              <a:t>1914</a:t>
            </a:r>
            <a:r>
              <a:rPr lang="ru-RU" sz="1200" dirty="0">
                <a:solidFill>
                  <a:srgbClr val="003374"/>
                </a:solidFill>
                <a:latin typeface="Constantia" panose="02030602050306030303" pitchFamily="18" charset="0"/>
                <a:cs typeface="MV Boli" pitchFamily="2" charset="0"/>
              </a:rPr>
              <a:t> года в д. Бычиха Шарьинского района. </a:t>
            </a:r>
          </a:p>
          <a:p>
            <a:pPr algn="just"/>
            <a:r>
              <a:rPr lang="ru-RU" sz="1200" dirty="0" smtClean="0">
                <a:solidFill>
                  <a:srgbClr val="003374"/>
                </a:solidFill>
                <a:latin typeface="Constantia" panose="02030602050306030303" pitchFamily="18" charset="0"/>
                <a:cs typeface="MV Boli" pitchFamily="2" charset="0"/>
              </a:rPr>
              <a:t>   До </a:t>
            </a:r>
            <a:r>
              <a:rPr lang="ru-RU" sz="1200" dirty="0">
                <a:solidFill>
                  <a:srgbClr val="003374"/>
                </a:solidFill>
                <a:latin typeface="Constantia" panose="02030602050306030303" pitchFamily="18" charset="0"/>
                <a:cs typeface="MV Boli" pitchFamily="2" charset="0"/>
              </a:rPr>
              <a:t>войны работал в школе. </a:t>
            </a:r>
          </a:p>
          <a:p>
            <a:pPr algn="just"/>
            <a:r>
              <a:rPr lang="ru-RU" sz="1200" dirty="0" smtClean="0">
                <a:solidFill>
                  <a:srgbClr val="003374"/>
                </a:solidFill>
                <a:latin typeface="Times New Roman" panose="02020603050405020304" pitchFamily="18" charset="0"/>
                <a:cs typeface="Times New Roman" panose="02020603050405020304" pitchFamily="18" charset="0"/>
              </a:rPr>
              <a:t>   4</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ноября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 был призван на фронт Шарьинским РВК.</a:t>
            </a:r>
          </a:p>
          <a:p>
            <a:pPr algn="just"/>
            <a:r>
              <a:rPr lang="ru-RU" sz="1200" dirty="0" smtClean="0">
                <a:solidFill>
                  <a:srgbClr val="003374"/>
                </a:solidFill>
                <a:latin typeface="Constantia" panose="02030602050306030303" pitchFamily="18" charset="0"/>
                <a:cs typeface="MV Boli" pitchFamily="2" charset="0"/>
              </a:rPr>
              <a:t>   Сражался в </a:t>
            </a:r>
            <a:r>
              <a:rPr lang="ru-RU" sz="1200" dirty="0" smtClean="0">
                <a:solidFill>
                  <a:srgbClr val="003374"/>
                </a:solidFill>
                <a:latin typeface="Times New Roman" panose="02020603050405020304" pitchFamily="18" charset="0"/>
                <a:cs typeface="Times New Roman" panose="02020603050405020304" pitchFamily="18" charset="0"/>
              </a:rPr>
              <a:t>9-й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Гвардейской стрелковой Краснознамённой дивизии. Участвовал в сражениях за города Прохладный и Моздок. Был дважды ранен. При обороне Моздока </a:t>
            </a:r>
            <a:r>
              <a:rPr lang="ru-RU" sz="1200" dirty="0">
                <a:solidFill>
                  <a:srgbClr val="003374"/>
                </a:solidFill>
                <a:latin typeface="Times New Roman" panose="02020603050405020304" pitchFamily="18" charset="0"/>
                <a:cs typeface="Times New Roman" panose="02020603050405020304" pitchFamily="18" charset="0"/>
              </a:rPr>
              <a:t>6 </a:t>
            </a:r>
            <a:r>
              <a:rPr lang="ru-RU" sz="1200" dirty="0">
                <a:solidFill>
                  <a:srgbClr val="003374"/>
                </a:solidFill>
                <a:latin typeface="Constantia" panose="02030602050306030303" pitchFamily="18" charset="0"/>
                <a:cs typeface="MV Boli" pitchFamily="2" charset="0"/>
              </a:rPr>
              <a:t>сентября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был тяжело ранен, получил </a:t>
            </a:r>
            <a:r>
              <a:rPr lang="ru-RU" sz="1200" dirty="0">
                <a:solidFill>
                  <a:srgbClr val="003374"/>
                </a:solidFill>
                <a:latin typeface="Times New Roman" panose="02020603050405020304" pitchFamily="18" charset="0"/>
                <a:cs typeface="Times New Roman" panose="02020603050405020304" pitchFamily="18" charset="0"/>
              </a:rPr>
              <a:t>14</a:t>
            </a:r>
            <a:r>
              <a:rPr lang="ru-RU" sz="1200" dirty="0">
                <a:solidFill>
                  <a:srgbClr val="003374"/>
                </a:solidFill>
                <a:latin typeface="Constantia" panose="02030602050306030303" pitchFamily="18" charset="0"/>
                <a:cs typeface="MV Boli" pitchFamily="2" charset="0"/>
              </a:rPr>
              <a:t> осколочных ранений. </a:t>
            </a:r>
          </a:p>
          <a:p>
            <a:pPr algn="just"/>
            <a:r>
              <a:rPr lang="ru-RU" sz="1200" dirty="0" smtClean="0">
                <a:solidFill>
                  <a:srgbClr val="003374"/>
                </a:solidFill>
                <a:latin typeface="Constantia" panose="02030602050306030303" pitchFamily="18" charset="0"/>
                <a:cs typeface="MV Boli" pitchFamily="2" charset="0"/>
              </a:rPr>
              <a:t>   За </a:t>
            </a:r>
            <a:r>
              <a:rPr lang="ru-RU" sz="1200" dirty="0">
                <a:solidFill>
                  <a:srgbClr val="003374"/>
                </a:solidFill>
                <a:latin typeface="Constantia" panose="02030602050306030303" pitchFamily="18" charset="0"/>
                <a:cs typeface="MV Boli" pitchFamily="2" charset="0"/>
              </a:rPr>
              <a:t>этот подвиг награжден </a:t>
            </a:r>
            <a:r>
              <a:rPr lang="ru-RU" sz="1200" dirty="0" smtClean="0">
                <a:solidFill>
                  <a:srgbClr val="003374"/>
                </a:solidFill>
                <a:latin typeface="Constantia" panose="02030602050306030303" pitchFamily="18" charset="0"/>
                <a:cs typeface="MV Boli" pitchFamily="2" charset="0"/>
              </a:rPr>
              <a:t>орденом </a:t>
            </a:r>
            <a:r>
              <a:rPr lang="ru-RU" sz="1200" dirty="0">
                <a:solidFill>
                  <a:srgbClr val="003374"/>
                </a:solidFill>
                <a:latin typeface="Constantia" panose="02030602050306030303" pitchFamily="18" charset="0"/>
                <a:cs typeface="MV Boli" pitchFamily="2" charset="0"/>
              </a:rPr>
              <a:t>«Красной Звезды». </a:t>
            </a:r>
          </a:p>
          <a:p>
            <a:pPr algn="just"/>
            <a:r>
              <a:rPr lang="ru-RU" sz="1200" dirty="0" smtClean="0">
                <a:solidFill>
                  <a:srgbClr val="003374"/>
                </a:solidFill>
                <a:latin typeface="Constantia" panose="02030602050306030303" pitchFamily="18" charset="0"/>
                <a:cs typeface="MV Boli" pitchFamily="2" charset="0"/>
              </a:rPr>
              <a:t>   После </a:t>
            </a:r>
            <a:r>
              <a:rPr lang="ru-RU" sz="1200" dirty="0">
                <a:solidFill>
                  <a:srgbClr val="003374"/>
                </a:solidFill>
                <a:latin typeface="Constantia" panose="02030602050306030303" pitchFamily="18" charset="0"/>
                <a:cs typeface="MV Boli" pitchFamily="2" charset="0"/>
              </a:rPr>
              <a:t>госпиталей был комиссован из армии. </a:t>
            </a:r>
          </a:p>
          <a:p>
            <a:pPr algn="just"/>
            <a:r>
              <a:rPr lang="ru-RU" sz="1200" dirty="0" smtClean="0">
                <a:solidFill>
                  <a:srgbClr val="003374"/>
                </a:solidFill>
                <a:latin typeface="Constantia" panose="02030602050306030303" pitchFamily="18" charset="0"/>
                <a:cs typeface="MV Boli" pitchFamily="2" charset="0"/>
              </a:rPr>
              <a:t>   Вернулся </a:t>
            </a:r>
            <a:r>
              <a:rPr lang="ru-RU" sz="1200" dirty="0">
                <a:solidFill>
                  <a:srgbClr val="003374"/>
                </a:solidFill>
                <a:latin typeface="Constantia" panose="02030602050306030303" pitchFamily="18" charset="0"/>
                <a:cs typeface="MV Boli" pitchFamily="2" charset="0"/>
              </a:rPr>
              <a:t>в школу, преподавал физкультуру и военное дело.</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Голубева Наталья Борисовна,</a:t>
            </a:r>
          </a:p>
          <a:p>
            <a:pPr indent="71438"/>
            <a:r>
              <a:rPr lang="ru-RU" sz="1100" dirty="0">
                <a:latin typeface="Constantia" panose="02030602050306030303" pitchFamily="18" charset="0"/>
                <a:cs typeface="MV Boli" pitchFamily="2" charset="0"/>
              </a:rPr>
              <a:t>заместитель начальника отдела </a:t>
            </a:r>
            <a:r>
              <a:rPr lang="ru-RU" sz="1100" dirty="0">
                <a:latin typeface="Times New Roman" panose="02020603050405020304" pitchFamily="18" charset="0"/>
                <a:cs typeface="Times New Roman" panose="02020603050405020304" pitchFamily="18" charset="0"/>
              </a:rPr>
              <a:t>№ 8</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Picture 2"/>
          <p:cNvPicPr>
            <a:picLocks noChangeAspect="1" noChangeArrowheads="1"/>
          </p:cNvPicPr>
          <p:nvPr/>
        </p:nvPicPr>
        <p:blipFill>
          <a:blip r:embed="rId6" cstate="print">
            <a:grayscl/>
          </a:blip>
          <a:srcRect/>
          <a:stretch>
            <a:fillRect/>
          </a:stretch>
        </p:blipFill>
        <p:spPr bwMode="auto">
          <a:xfrm>
            <a:off x="4652633" y="548984"/>
            <a:ext cx="4140000" cy="5573082"/>
          </a:xfrm>
          <a:prstGeom prst="rect">
            <a:avLst/>
          </a:prstGeom>
          <a:noFill/>
          <a:ln w="9525">
            <a:noFill/>
            <a:miter lim="800000"/>
            <a:headEnd/>
            <a:tailEnd/>
          </a:ln>
          <a:effectLst>
            <a:softEdge rad="317500"/>
          </a:effectLst>
        </p:spPr>
      </p:pic>
      <p:pic>
        <p:nvPicPr>
          <p:cNvPr id="1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17991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6" y="1434405"/>
            <a:ext cx="4123796" cy="2769989"/>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ТУЛУПОВ </a:t>
            </a:r>
          </a:p>
          <a:p>
            <a:pPr algn="ctr">
              <a:spcAft>
                <a:spcPts val="400"/>
              </a:spcAft>
            </a:pPr>
            <a:r>
              <a:rPr lang="ru-RU" sz="1400" b="1" dirty="0">
                <a:solidFill>
                  <a:srgbClr val="C00000"/>
                </a:solidFill>
                <a:latin typeface="Constantia" panose="02030602050306030303" pitchFamily="18" charset="0"/>
                <a:cs typeface="MV Boli" pitchFamily="2" charset="0"/>
              </a:rPr>
              <a:t>ФЁДОР   ВАСИЛЬЕВИЧ</a:t>
            </a:r>
          </a:p>
          <a:p>
            <a:pPr algn="ctr">
              <a:spcAft>
                <a:spcPts val="400"/>
              </a:spcAft>
            </a:pPr>
            <a:endParaRPr lang="ru-RU" sz="400" b="1" dirty="0" smtClean="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spc="-40" dirty="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Родился </a:t>
            </a:r>
            <a:r>
              <a:rPr lang="ru-RU" sz="1200" dirty="0" smtClean="0">
                <a:solidFill>
                  <a:srgbClr val="003374"/>
                </a:solidFill>
                <a:latin typeface="Times New Roman" panose="02020603050405020304" pitchFamily="18" charset="0"/>
                <a:cs typeface="Times New Roman" panose="02020603050405020304" pitchFamily="18" charset="0"/>
              </a:rPr>
              <a:t>8 </a:t>
            </a:r>
            <a:r>
              <a:rPr lang="ru-RU" sz="1200" dirty="0">
                <a:solidFill>
                  <a:srgbClr val="003374"/>
                </a:solidFill>
                <a:latin typeface="Times New Roman" panose="02020603050405020304" pitchFamily="18" charset="0"/>
                <a:cs typeface="Times New Roman" panose="02020603050405020304" pitchFamily="18" charset="0"/>
              </a:rPr>
              <a:t>февраля 1925 года</a:t>
            </a:r>
            <a:r>
              <a:rPr lang="ru-RU" sz="1200" dirty="0">
                <a:solidFill>
                  <a:srgbClr val="003374"/>
                </a:solidFill>
                <a:latin typeface="Constantia" panose="02030602050306030303" pitchFamily="18" charset="0"/>
                <a:cs typeface="Times New Roman" panose="02020603050405020304" pitchFamily="18" charset="0"/>
              </a:rPr>
              <a:t> в д. Власиха Ивановского района Горьковской области (сейчас Шарьинский район Костромской области). </a:t>
            </a:r>
          </a:p>
          <a:p>
            <a:pPr algn="just"/>
            <a:r>
              <a:rPr lang="ru-RU" sz="1200" dirty="0">
                <a:solidFill>
                  <a:srgbClr val="003374"/>
                </a:solidFill>
                <a:latin typeface="Constantia" panose="02030602050306030303" pitchFamily="18" charset="0"/>
                <a:cs typeface="Times New Roman" panose="02020603050405020304" pitchFamily="18" charset="0"/>
              </a:rPr>
              <a:t>   До призыва на фронт работал в колхозе.</a:t>
            </a:r>
          </a:p>
          <a:p>
            <a:pPr algn="just"/>
            <a:r>
              <a:rPr lang="ru-RU" sz="1200" dirty="0">
                <a:solidFill>
                  <a:srgbClr val="003374"/>
                </a:solidFill>
                <a:latin typeface="Constantia" panose="02030602050306030303" pitchFamily="18" charset="0"/>
                <a:cs typeface="Times New Roman" panose="02020603050405020304" pitchFamily="18" charset="0"/>
              </a:rPr>
              <a:t>   Призван на фронт Ивановским РВК </a:t>
            </a:r>
            <a:r>
              <a:rPr lang="ru-RU" sz="1200" dirty="0">
                <a:solidFill>
                  <a:srgbClr val="003374"/>
                </a:solidFill>
                <a:latin typeface="Times New Roman" panose="02020603050405020304" pitchFamily="18" charset="0"/>
                <a:cs typeface="Times New Roman" panose="02020603050405020304" pitchFamily="18" charset="0"/>
              </a:rPr>
              <a:t>09.01.1943</a:t>
            </a:r>
            <a:r>
              <a:rPr lang="ru-RU" sz="1200" dirty="0">
                <a:solidFill>
                  <a:srgbClr val="003374"/>
                </a:solidFill>
                <a:latin typeface="Constantia" panose="02030602050306030303" pitchFamily="18" charset="0"/>
                <a:cs typeface="Times New Roman" panose="02020603050405020304" pitchFamily="18" charset="0"/>
              </a:rPr>
              <a:t>. </a:t>
            </a:r>
          </a:p>
          <a:p>
            <a:pPr algn="just"/>
            <a:r>
              <a:rPr lang="ru-RU" sz="1200" dirty="0">
                <a:solidFill>
                  <a:srgbClr val="003374"/>
                </a:solidFill>
                <a:latin typeface="Constantia" panose="02030602050306030303" pitchFamily="18" charset="0"/>
                <a:cs typeface="Times New Roman" panose="02020603050405020304" pitchFamily="18" charset="0"/>
              </a:rPr>
              <a:t>   Место службы: </a:t>
            </a:r>
            <a:r>
              <a:rPr lang="ru-RU" sz="1200" dirty="0">
                <a:solidFill>
                  <a:srgbClr val="003374"/>
                </a:solidFill>
                <a:latin typeface="Times New Roman" panose="02020603050405020304" pitchFamily="18" charset="0"/>
                <a:cs typeface="Times New Roman" panose="02020603050405020304" pitchFamily="18" charset="0"/>
              </a:rPr>
              <a:t>3</a:t>
            </a:r>
            <a:r>
              <a:rPr lang="ru-RU" sz="1200" dirty="0">
                <a:solidFill>
                  <a:srgbClr val="003374"/>
                </a:solidFill>
                <a:latin typeface="Constantia" panose="02030602050306030303" pitchFamily="18" charset="0"/>
                <a:cs typeface="Times New Roman" panose="02020603050405020304" pitchFamily="18" charset="0"/>
              </a:rPr>
              <a:t> гвардейская мотострелковая бригада        </a:t>
            </a:r>
            <a:r>
              <a:rPr lang="ru-RU" sz="1200" dirty="0">
                <a:solidFill>
                  <a:srgbClr val="003374"/>
                </a:solidFill>
                <a:latin typeface="Times New Roman" panose="02020603050405020304" pitchFamily="18" charset="0"/>
                <a:cs typeface="Times New Roman" panose="02020603050405020304" pitchFamily="18" charset="0"/>
              </a:rPr>
              <a:t>1 </a:t>
            </a:r>
            <a:r>
              <a:rPr lang="ru-RU" sz="1200" dirty="0">
                <a:solidFill>
                  <a:srgbClr val="003374"/>
                </a:solidFill>
                <a:latin typeface="Constantia" panose="02030602050306030303" pitchFamily="18" charset="0"/>
                <a:cs typeface="Times New Roman" panose="02020603050405020304" pitchFamily="18" charset="0"/>
              </a:rPr>
              <a:t>Украинского фронта – автоматчик. Звание – гвардии младший сержант.</a:t>
            </a:r>
          </a:p>
          <a:p>
            <a:pPr algn="just"/>
            <a:r>
              <a:rPr lang="ru-RU" sz="1200" dirty="0">
                <a:solidFill>
                  <a:srgbClr val="003374"/>
                </a:solidFill>
                <a:latin typeface="Constantia" panose="02030602050306030303" pitchFamily="18" charset="0"/>
                <a:cs typeface="Times New Roman" panose="02020603050405020304" pitchFamily="18" charset="0"/>
              </a:rPr>
              <a:t>   Погиб в бою за г. Тернополь  </a:t>
            </a:r>
            <a:r>
              <a:rPr lang="ru-RU" sz="1200" dirty="0">
                <a:solidFill>
                  <a:srgbClr val="003374"/>
                </a:solidFill>
                <a:latin typeface="Times New Roman" panose="02020603050405020304" pitchFamily="18" charset="0"/>
                <a:cs typeface="Times New Roman" panose="02020603050405020304" pitchFamily="18" charset="0"/>
              </a:rPr>
              <a:t>02.04.1944</a:t>
            </a:r>
            <a:r>
              <a:rPr lang="ru-RU" sz="1200" dirty="0">
                <a:solidFill>
                  <a:srgbClr val="003374"/>
                </a:solidFill>
                <a:latin typeface="Constantia" panose="02030602050306030303" pitchFamily="18" charset="0"/>
                <a:cs typeface="Times New Roman" panose="02020603050405020304" pitchFamily="18" charset="0"/>
              </a:rPr>
              <a:t> г.</a:t>
            </a:r>
          </a:p>
          <a:p>
            <a:pPr algn="just"/>
            <a:r>
              <a:rPr lang="ru-RU" sz="1200" dirty="0">
                <a:solidFill>
                  <a:srgbClr val="003374"/>
                </a:solidFill>
                <a:latin typeface="Constantia" panose="02030602050306030303" pitchFamily="18" charset="0"/>
                <a:cs typeface="Times New Roman" panose="02020603050405020304" pitchFamily="18" charset="0"/>
              </a:rPr>
              <a:t>   Место захоронения: Украина, Тернопольская область,        г. Тернополь.</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Голубева Наталья Борисовна,</a:t>
            </a:r>
          </a:p>
          <a:p>
            <a:pPr indent="71438"/>
            <a:r>
              <a:rPr lang="ru-RU" sz="1100" dirty="0">
                <a:latin typeface="Constantia" panose="02030602050306030303" pitchFamily="18" charset="0"/>
                <a:cs typeface="MV Boli" pitchFamily="2" charset="0"/>
              </a:rPr>
              <a:t>заместитель начальника отдела </a:t>
            </a:r>
            <a:r>
              <a:rPr lang="ru-RU" sz="1100" dirty="0">
                <a:latin typeface="Times New Roman" panose="02020603050405020304" pitchFamily="18" charset="0"/>
                <a:cs typeface="Times New Roman" panose="02020603050405020304" pitchFamily="18" charset="0"/>
              </a:rPr>
              <a:t>№ 8</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Рисунок 19" descr="E:\Память\федор.jpg"/>
          <p:cNvPicPr/>
          <p:nvPr/>
        </p:nvPicPr>
        <p:blipFill>
          <a:blip r:embed="rId6">
            <a:extLst>
              <a:ext uri="{28A0092B-C50C-407E-A947-70E740481C1C}">
                <a14:useLocalDpi xmlns:a14="http://schemas.microsoft.com/office/drawing/2010/main" val="0"/>
              </a:ext>
            </a:extLst>
          </a:blip>
          <a:srcRect/>
          <a:stretch>
            <a:fillRect/>
          </a:stretch>
        </p:blipFill>
        <p:spPr bwMode="auto">
          <a:xfrm>
            <a:off x="4917058" y="266534"/>
            <a:ext cx="3875576" cy="5947764"/>
          </a:xfrm>
          <a:prstGeom prst="rect">
            <a:avLst/>
          </a:prstGeom>
          <a:noFill/>
          <a:ln>
            <a:noFill/>
          </a:ln>
          <a:effectLst>
            <a:softEdge rad="317500"/>
          </a:effectLst>
        </p:spPr>
      </p:pic>
      <p:pic>
        <p:nvPicPr>
          <p:cNvPr id="1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631301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3631763"/>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МАРЬЯНОВ </a:t>
            </a:r>
          </a:p>
          <a:p>
            <a:pPr algn="ctr">
              <a:spcAft>
                <a:spcPts val="400"/>
              </a:spcAft>
            </a:pPr>
            <a:r>
              <a:rPr lang="ru-RU" sz="1400" b="1" dirty="0">
                <a:solidFill>
                  <a:srgbClr val="C00000"/>
                </a:solidFill>
                <a:latin typeface="Constantia" panose="02030602050306030303" pitchFamily="18" charset="0"/>
                <a:cs typeface="MV Boli" pitchFamily="2" charset="0"/>
              </a:rPr>
              <a:t>НИКОЛАЙ </a:t>
            </a:r>
            <a:r>
              <a:rPr lang="ru-RU" sz="1400" b="1" dirty="0" smtClean="0">
                <a:solidFill>
                  <a:srgbClr val="C00000"/>
                </a:solidFill>
                <a:latin typeface="Constantia" panose="02030602050306030303" pitchFamily="18" charset="0"/>
                <a:cs typeface="MV Boli" pitchFamily="2" charset="0"/>
              </a:rPr>
              <a:t>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1907</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 рождения.</a:t>
            </a:r>
          </a:p>
          <a:p>
            <a:pPr algn="just"/>
            <a:r>
              <a:rPr lang="ru-RU" sz="1200" dirty="0" smtClean="0">
                <a:solidFill>
                  <a:srgbClr val="003374"/>
                </a:solidFill>
                <a:latin typeface="Constantia" panose="02030602050306030303" pitchFamily="18" charset="0"/>
                <a:cs typeface="MV Boli" pitchFamily="2" charset="0"/>
              </a:rPr>
              <a:t>   Призван </a:t>
            </a:r>
            <a:r>
              <a:rPr lang="ru-RU" sz="1200" dirty="0">
                <a:solidFill>
                  <a:srgbClr val="003374"/>
                </a:solidFill>
                <a:latin typeface="Constantia" panose="02030602050306030303" pitchFamily="18" charset="0"/>
                <a:cs typeface="MV Boli" pitchFamily="2" charset="0"/>
              </a:rPr>
              <a:t>Ярославским РВК в ряды Рабоче-крестьянской Красной армии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MV Boli" pitchFamily="2" charset="0"/>
              </a:rPr>
              <a:t> ноября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MV Boli" pitchFamily="2" charset="0"/>
              </a:rPr>
              <a:t> года.</a:t>
            </a:r>
          </a:p>
          <a:p>
            <a:pPr algn="just"/>
            <a:r>
              <a:rPr lang="ru-RU" sz="1200" dirty="0" smtClean="0">
                <a:solidFill>
                  <a:srgbClr val="003374"/>
                </a:solidFill>
                <a:latin typeface="Constantia" panose="02030602050306030303" pitchFamily="18" charset="0"/>
                <a:cs typeface="MV Boli" pitchFamily="2" charset="0"/>
              </a:rPr>
              <a:t>   Начал </a:t>
            </a:r>
            <a:r>
              <a:rPr lang="ru-RU" sz="1200" dirty="0">
                <a:solidFill>
                  <a:srgbClr val="003374"/>
                </a:solidFill>
                <a:latin typeface="Constantia" panose="02030602050306030303" pitchFamily="18" charset="0"/>
                <a:cs typeface="MV Boli" pitchFamily="2" charset="0"/>
              </a:rPr>
              <a:t>войну рядовым в составе </a:t>
            </a:r>
            <a:r>
              <a:rPr lang="ru-RU" sz="1200" dirty="0" smtClean="0">
                <a:solidFill>
                  <a:srgbClr val="003374"/>
                </a:solidFill>
                <a:latin typeface="Times New Roman" panose="02020603050405020304" pitchFamily="18" charset="0"/>
                <a:cs typeface="Times New Roman" panose="02020603050405020304" pitchFamily="18" charset="0"/>
              </a:rPr>
              <a:t>234-й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стрелковой Ярославской коммунистической дивизии. Артиллерист. В составе дивизии с января по февраль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MV Boli" pitchFamily="2" charset="0"/>
              </a:rPr>
              <a:t> года защищал Москву, воевал на Калининском,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2-ом </a:t>
            </a:r>
            <a:r>
              <a:rPr lang="ru-RU" sz="1200" dirty="0" smtClean="0">
                <a:solidFill>
                  <a:srgbClr val="003374"/>
                </a:solidFill>
                <a:latin typeface="Constantia" panose="02030602050306030303" pitchFamily="18" charset="0"/>
                <a:cs typeface="MV Boli" pitchFamily="2" charset="0"/>
              </a:rPr>
              <a:t>Прибалтийском </a:t>
            </a:r>
            <a:r>
              <a:rPr lang="ru-RU" sz="1200" dirty="0">
                <a:solidFill>
                  <a:srgbClr val="003374"/>
                </a:solidFill>
                <a:latin typeface="Constantia" panose="02030602050306030303" pitchFamily="18" charset="0"/>
                <a:cs typeface="MV Boli" pitchFamily="2" charset="0"/>
              </a:rPr>
              <a:t>и </a:t>
            </a:r>
            <a:r>
              <a:rPr lang="ru-RU" sz="1200" dirty="0" smtClean="0">
                <a:solidFill>
                  <a:srgbClr val="003374"/>
                </a:solidFill>
                <a:latin typeface="Times New Roman" panose="02020603050405020304" pitchFamily="18" charset="0"/>
                <a:cs typeface="Times New Roman" panose="02020603050405020304" pitchFamily="18" charset="0"/>
              </a:rPr>
              <a:t>1-ом</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Белорусском фронтах. </a:t>
            </a:r>
          </a:p>
          <a:p>
            <a:pPr algn="just"/>
            <a:r>
              <a:rPr lang="ru-RU" sz="1200" dirty="0" smtClean="0">
                <a:solidFill>
                  <a:srgbClr val="003374"/>
                </a:solidFill>
                <a:latin typeface="Constantia" panose="02030602050306030303" pitchFamily="18" charset="0"/>
                <a:cs typeface="MV Boli" pitchFamily="2" charset="0"/>
              </a:rPr>
              <a:t>   Закончил </a:t>
            </a:r>
            <a:r>
              <a:rPr lang="ru-RU" sz="1200" dirty="0">
                <a:solidFill>
                  <a:srgbClr val="003374"/>
                </a:solidFill>
                <a:latin typeface="Constantia" panose="02030602050306030303" pitchFamily="18" charset="0"/>
                <a:cs typeface="MV Boli" pitchFamily="2" charset="0"/>
              </a:rPr>
              <a:t>войну в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MV Boli" pitchFamily="2" charset="0"/>
              </a:rPr>
              <a:t> году в Померании (Прибалтийская часть Германии) в звании старшего сержанта. </a:t>
            </a:r>
          </a:p>
          <a:p>
            <a:pPr algn="just"/>
            <a:r>
              <a:rPr lang="ru-RU" sz="1200" dirty="0" smtClean="0">
                <a:solidFill>
                  <a:srgbClr val="003374"/>
                </a:solidFill>
                <a:latin typeface="Constantia" panose="02030602050306030303" pitchFamily="18" charset="0"/>
                <a:cs typeface="MV Boli" pitchFamily="2" charset="0"/>
              </a:rPr>
              <a:t>   Имеет </a:t>
            </a:r>
            <a:r>
              <a:rPr lang="ru-RU" sz="1200" dirty="0">
                <a:solidFill>
                  <a:srgbClr val="003374"/>
                </a:solidFill>
                <a:latin typeface="Constantia" panose="02030602050306030303" pitchFamily="18" charset="0"/>
                <a:cs typeface="MV Boli" pitchFamily="2" charset="0"/>
              </a:rPr>
              <a:t>Правительственные награды: две медали «За отвагу», </a:t>
            </a:r>
            <a:r>
              <a:rPr lang="ru-RU" sz="1200" dirty="0" smtClean="0">
                <a:solidFill>
                  <a:srgbClr val="003374"/>
                </a:solidFill>
                <a:latin typeface="Constantia" panose="02030602050306030303" pitchFamily="18" charset="0"/>
                <a:cs typeface="MV Boli" pitchFamily="2" charset="0"/>
              </a:rPr>
              <a:t>ордена </a:t>
            </a:r>
            <a:r>
              <a:rPr lang="ru-RU" sz="1200" dirty="0">
                <a:solidFill>
                  <a:srgbClr val="003374"/>
                </a:solidFill>
                <a:latin typeface="Constantia" panose="02030602050306030303" pitchFamily="18" charset="0"/>
                <a:cs typeface="MV Boli" pitchFamily="2" charset="0"/>
              </a:rPr>
              <a:t>«Красной </a:t>
            </a:r>
            <a:r>
              <a:rPr lang="ru-RU" sz="1200" dirty="0" smtClean="0">
                <a:solidFill>
                  <a:srgbClr val="003374"/>
                </a:solidFill>
                <a:latin typeface="Constantia" panose="02030602050306030303" pitchFamily="18" charset="0"/>
                <a:cs typeface="MV Boli" pitchFamily="2" charset="0"/>
              </a:rPr>
              <a:t>звезды» и </a:t>
            </a:r>
            <a:r>
              <a:rPr lang="ru-RU" sz="1200" dirty="0">
                <a:solidFill>
                  <a:srgbClr val="003374"/>
                </a:solidFill>
                <a:latin typeface="Constantia" panose="02030602050306030303" pitchFamily="18" charset="0"/>
                <a:cs typeface="MV Boli" pitchFamily="2" charset="0"/>
              </a:rPr>
              <a:t>«</a:t>
            </a:r>
            <a:r>
              <a:rPr lang="ru-RU" sz="1200" dirty="0" smtClean="0">
                <a:solidFill>
                  <a:srgbClr val="003374"/>
                </a:solidFill>
                <a:latin typeface="Constantia" panose="02030602050306030303" pitchFamily="18" charset="0"/>
                <a:cs typeface="MV Boli" pitchFamily="2" charset="0"/>
              </a:rPr>
              <a:t>Славы </a:t>
            </a:r>
            <a:r>
              <a:rPr lang="ru-RU" sz="1200" dirty="0" smtClean="0">
                <a:solidFill>
                  <a:srgbClr val="003374"/>
                </a:solidFill>
                <a:latin typeface="Times New Roman" panose="02020603050405020304" pitchFamily="18" charset="0"/>
                <a:cs typeface="Times New Roman" panose="02020603050405020304" pitchFamily="18" charset="0"/>
              </a:rPr>
              <a:t>3-й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степени», </a:t>
            </a:r>
            <a:r>
              <a:rPr lang="ru-RU" sz="1200" dirty="0" smtClean="0">
                <a:solidFill>
                  <a:srgbClr val="003374"/>
                </a:solidFill>
                <a:latin typeface="Constantia" panose="02030602050306030303" pitchFamily="18" charset="0"/>
                <a:cs typeface="MV Boli" pitchFamily="2" charset="0"/>
              </a:rPr>
              <a:t>медали </a:t>
            </a:r>
            <a:r>
              <a:rPr lang="ru-RU" sz="1200" dirty="0">
                <a:solidFill>
                  <a:srgbClr val="003374"/>
                </a:solidFill>
                <a:latin typeface="Constantia" panose="02030602050306030303" pitchFamily="18" charset="0"/>
                <a:cs typeface="MV Boli" pitchFamily="2" charset="0"/>
              </a:rPr>
              <a:t>«За оборону Москвы</a:t>
            </a:r>
            <a:r>
              <a:rPr lang="ru-RU" sz="1200" dirty="0" smtClean="0">
                <a:solidFill>
                  <a:srgbClr val="003374"/>
                </a:solidFill>
                <a:latin typeface="Constantia" panose="02030602050306030303" pitchFamily="18" charset="0"/>
                <a:cs typeface="MV Boli" pitchFamily="2" charset="0"/>
              </a:rPr>
              <a:t>» и </a:t>
            </a:r>
            <a:r>
              <a:rPr lang="ru-RU" sz="1200" dirty="0">
                <a:solidFill>
                  <a:srgbClr val="003374"/>
                </a:solidFill>
                <a:latin typeface="Constantia" panose="02030602050306030303" pitchFamily="18" charset="0"/>
                <a:cs typeface="MV Boli" pitchFamily="2" charset="0"/>
              </a:rPr>
              <a:t>«За освобождение Варшавы</a:t>
            </a:r>
            <a:r>
              <a:rPr lang="ru-RU" sz="1200" dirty="0" smtClean="0">
                <a:solidFill>
                  <a:srgbClr val="003374"/>
                </a:solidFill>
                <a:latin typeface="Constantia" panose="02030602050306030303" pitchFamily="18" charset="0"/>
                <a:cs typeface="MV Boli" pitchFamily="2" charset="0"/>
              </a:rPr>
              <a:t>»,  другие памятные награды</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397933" y="5904381"/>
            <a:ext cx="4174066"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Козина Ирина Владимировна,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начальник отдела функционирования контрактной службы</a:t>
            </a:r>
            <a:endParaRPr lang="ru-RU" sz="1100" dirty="0">
              <a:latin typeface="Constantia" panose="02030602050306030303" pitchFamily="18" charset="0"/>
              <a:cs typeface="MV Boli" pitchFamily="2"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Рисунок 19" descr="Y:\Desk\204 Советская\Книга памяти Дополнение\Козина И.В\IMG-923553607653b3f9bcfa4e35796266f5-V.jpg"/>
          <p:cNvPicPr/>
          <p:nvPr/>
        </p:nvPicPr>
        <p:blipFill>
          <a:blip r:embed="rId6">
            <a:extLst>
              <a:ext uri="{BEBA8EAE-BF5A-486C-A8C5-ECC9F3942E4B}">
                <a14:imgProps xmlns:a14="http://schemas.microsoft.com/office/drawing/2010/main">
                  <a14:imgLayer r:embed="rId7">
                    <a14:imgEffect>
                      <a14:saturation sat="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4589463" y="501061"/>
            <a:ext cx="4139565" cy="5518785"/>
          </a:xfrm>
          <a:prstGeom prst="rect">
            <a:avLst/>
          </a:prstGeom>
          <a:noFill/>
          <a:ln>
            <a:noFill/>
          </a:ln>
          <a:effectLst>
            <a:softEdge rad="317500"/>
          </a:effectLst>
        </p:spPr>
      </p:pic>
      <p:pic>
        <p:nvPicPr>
          <p:cNvPr id="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47655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062651"/>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КОЛЬЦОВ </a:t>
            </a:r>
          </a:p>
          <a:p>
            <a:pPr algn="ctr">
              <a:spcAft>
                <a:spcPts val="400"/>
              </a:spcAft>
            </a:pPr>
            <a:r>
              <a:rPr lang="ru-RU" sz="1400" b="1" dirty="0">
                <a:solidFill>
                  <a:srgbClr val="C00000"/>
                </a:solidFill>
                <a:latin typeface="Constantia" panose="02030602050306030303" pitchFamily="18" charset="0"/>
                <a:cs typeface="MV Boli" pitchFamily="2" charset="0"/>
              </a:rPr>
              <a:t>ПАВЕЛ  </a:t>
            </a:r>
            <a:r>
              <a:rPr lang="ru-RU" sz="1400" b="1" dirty="0" smtClean="0">
                <a:solidFill>
                  <a:srgbClr val="C00000"/>
                </a:solidFill>
                <a:latin typeface="Constantia" panose="02030602050306030303" pitchFamily="18" charset="0"/>
                <a:cs typeface="MV Boli" pitchFamily="2" charset="0"/>
              </a:rPr>
              <a:t> ДМИТРИЕВИЧ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400" b="1" dirty="0">
              <a:solidFill>
                <a:srgbClr val="C00000"/>
              </a:solidFill>
              <a:latin typeface="Constantia" panose="02030602050306030303" pitchFamily="18" charset="0"/>
              <a:cs typeface="MV Boli" pitchFamily="2" charset="0"/>
            </a:endParaRPr>
          </a:p>
          <a:p>
            <a:pPr algn="just"/>
            <a:r>
              <a:rPr lang="ru-RU" sz="1200" b="1"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Родился в </a:t>
            </a:r>
            <a:r>
              <a:rPr lang="ru-RU" sz="1200" dirty="0">
                <a:solidFill>
                  <a:srgbClr val="003374"/>
                </a:solidFill>
                <a:latin typeface="Times New Roman" panose="02020603050405020304" pitchFamily="18" charset="0"/>
                <a:cs typeface="Times New Roman" panose="02020603050405020304" pitchFamily="18" charset="0"/>
              </a:rPr>
              <a:t>1925</a:t>
            </a:r>
            <a:r>
              <a:rPr lang="ru-RU" sz="1200" dirty="0">
                <a:solidFill>
                  <a:srgbClr val="003374"/>
                </a:solidFill>
                <a:latin typeface="Constantia" panose="02030602050306030303" pitchFamily="18" charset="0"/>
                <a:cs typeface="MV Boli" pitchFamily="2" charset="0"/>
              </a:rPr>
              <a:t> году в д. Григорово Сумароковского с/с, Сусанинского района, Костромской области. До войны работал в сапожной артели, шил сапоги, был очень трудолюбивым. У Павла было </a:t>
            </a:r>
            <a:r>
              <a:rPr lang="ru-RU" sz="1200" dirty="0">
                <a:solidFill>
                  <a:srgbClr val="003374"/>
                </a:solidFill>
                <a:latin typeface="Times New Roman" panose="02020603050405020304" pitchFamily="18" charset="0"/>
                <a:cs typeface="Times New Roman" panose="02020603050405020304" pitchFamily="18" charset="0"/>
              </a:rPr>
              <a:t>4</a:t>
            </a:r>
            <a:r>
              <a:rPr lang="ru-RU" sz="1200" dirty="0">
                <a:solidFill>
                  <a:srgbClr val="003374"/>
                </a:solidFill>
                <a:latin typeface="Constantia" panose="02030602050306030303" pitchFamily="18" charset="0"/>
                <a:cs typeface="MV Boli" pitchFamily="2" charset="0"/>
              </a:rPr>
              <a:t> брата и </a:t>
            </a:r>
            <a:r>
              <a:rPr lang="ru-RU" sz="1200" dirty="0">
                <a:solidFill>
                  <a:srgbClr val="003374"/>
                </a:solidFill>
                <a:latin typeface="Times New Roman" panose="02020603050405020304" pitchFamily="18" charset="0"/>
                <a:cs typeface="Times New Roman" panose="02020603050405020304" pitchFamily="18" charset="0"/>
              </a:rPr>
              <a:t>3 </a:t>
            </a:r>
            <a:r>
              <a:rPr lang="ru-RU" sz="1200" dirty="0">
                <a:solidFill>
                  <a:srgbClr val="003374"/>
                </a:solidFill>
                <a:latin typeface="Constantia" panose="02030602050306030303" pitchFamily="18" charset="0"/>
                <a:cs typeface="MV Boli" pitchFamily="2" charset="0"/>
              </a:rPr>
              <a:t>сестры. Дома помогал во всех делах, работал даже по ночам, в колхозе пас лошадей, чтобы заработать трудодни. </a:t>
            </a:r>
          </a:p>
          <a:p>
            <a:pPr algn="just"/>
            <a:r>
              <a:rPr lang="ru-RU" sz="1200" dirty="0" smtClean="0">
                <a:solidFill>
                  <a:srgbClr val="003374"/>
                </a:solidFill>
                <a:latin typeface="Constantia" panose="02030602050306030303" pitchFamily="18" charset="0"/>
                <a:cs typeface="MV Boli" pitchFamily="2" charset="0"/>
              </a:rPr>
              <a:t>   Отец </a:t>
            </a:r>
            <a:r>
              <a:rPr lang="ru-RU" sz="1200" dirty="0">
                <a:solidFill>
                  <a:srgbClr val="003374"/>
                </a:solidFill>
                <a:latin typeface="Constantia" panose="02030602050306030303" pitchFamily="18" charset="0"/>
                <a:cs typeface="MV Boli" pitchFamily="2" charset="0"/>
              </a:rPr>
              <a:t>Павла ушёл на фронт  первым, через два месяца после начала войны, а потом и Павлу пришёл черёд. На войну ушел в </a:t>
            </a:r>
            <a:r>
              <a:rPr lang="ru-RU" sz="1200" dirty="0">
                <a:solidFill>
                  <a:srgbClr val="003374"/>
                </a:solidFill>
                <a:latin typeface="Times New Roman" panose="02020603050405020304" pitchFamily="18" charset="0"/>
                <a:cs typeface="Times New Roman" panose="02020603050405020304" pitchFamily="18" charset="0"/>
              </a:rPr>
              <a:t>17</a:t>
            </a:r>
            <a:r>
              <a:rPr lang="ru-RU" sz="1200" dirty="0">
                <a:solidFill>
                  <a:srgbClr val="003374"/>
                </a:solidFill>
                <a:latin typeface="Constantia" panose="02030602050306030303" pitchFamily="18" charset="0"/>
                <a:cs typeface="MV Boli" pitchFamily="2" charset="0"/>
              </a:rPr>
              <a:t> лет. В письмах Павел писал: «Вот разобьём врага, вернусь домой и примемся за мирный труд».</a:t>
            </a:r>
          </a:p>
          <a:p>
            <a:pPr algn="just"/>
            <a:r>
              <a:rPr lang="ru-RU" sz="1200" dirty="0" smtClean="0">
                <a:solidFill>
                  <a:srgbClr val="003374"/>
                </a:solidFill>
                <a:latin typeface="Constantia" panose="02030602050306030303" pitchFamily="18" charset="0"/>
                <a:cs typeface="MV Boli" pitchFamily="2" charset="0"/>
              </a:rPr>
              <a:t>   На </a:t>
            </a:r>
            <a:r>
              <a:rPr lang="ru-RU" sz="1200" dirty="0">
                <a:solidFill>
                  <a:srgbClr val="003374"/>
                </a:solidFill>
                <a:latin typeface="Constantia" panose="02030602050306030303" pitchFamily="18" charset="0"/>
                <a:cs typeface="MV Boli" pitchFamily="2" charset="0"/>
              </a:rPr>
              <a:t>войне попал в </a:t>
            </a:r>
            <a:r>
              <a:rPr lang="ru-RU" sz="1200" dirty="0" smtClean="0">
                <a:solidFill>
                  <a:srgbClr val="003374"/>
                </a:solidFill>
                <a:latin typeface="Times New Roman" panose="02020603050405020304" pitchFamily="18" charset="0"/>
                <a:cs typeface="Times New Roman" panose="02020603050405020304" pitchFamily="18" charset="0"/>
              </a:rPr>
              <a:t>716-й</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стрелковый полк, а позже в </a:t>
            </a:r>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157-ю</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стрелковую Неманскую ордена Кутузова дивизию. Зимой, незадолго до окончания войны, он пал смертью храбрых в далёкой Пруссии в д. Георгенберг. </a:t>
            </a:r>
            <a:endParaRPr lang="ru-RU" sz="1200" dirty="0" smtClean="0">
              <a:solidFill>
                <a:srgbClr val="003374"/>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Захоронен </a:t>
            </a:r>
            <a:r>
              <a:rPr lang="ru-RU" sz="1200" dirty="0">
                <a:solidFill>
                  <a:srgbClr val="003374"/>
                </a:solidFill>
                <a:latin typeface="Constantia" panose="02030602050306030303" pitchFamily="18" charset="0"/>
                <a:cs typeface="MV Boli" pitchFamily="2" charset="0"/>
              </a:rPr>
              <a:t>в п. Велау Восточная Пруссия (ныне п. Знаменск Калининградской области). </a:t>
            </a:r>
          </a:p>
          <a:p>
            <a:pPr algn="just"/>
            <a:r>
              <a:rPr lang="ru-RU" sz="1200" dirty="0" smtClean="0">
                <a:solidFill>
                  <a:srgbClr val="003374"/>
                </a:solidFill>
                <a:latin typeface="Constantia" panose="02030602050306030303" pitchFamily="18" charset="0"/>
                <a:cs typeface="MV Boli" pitchFamily="2" charset="0"/>
              </a:rPr>
              <a:t>   Награжден </a:t>
            </a:r>
            <a:r>
              <a:rPr lang="ru-RU" sz="1200" dirty="0">
                <a:solidFill>
                  <a:srgbClr val="003374"/>
                </a:solidFill>
                <a:latin typeface="Constantia" panose="02030602050306030303" pitchFamily="18" charset="0"/>
                <a:cs typeface="MV Boli" pitchFamily="2" charset="0"/>
              </a:rPr>
              <a:t>медалью «За отвагу».</a:t>
            </a: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Брилькова Елена Владимировна,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начальник отдела № </a:t>
            </a:r>
            <a:r>
              <a:rPr lang="ru-RU" sz="1100" dirty="0" smtClean="0">
                <a:latin typeface="Times New Roman" panose="02020603050405020304" pitchFamily="18" charset="0"/>
                <a:cs typeface="Times New Roman" panose="02020603050405020304" pitchFamily="18" charset="0"/>
              </a:rPr>
              <a:t>25</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C:\Users\BorovikovaOK\AppData\Local\Microsoft\Windows\Temporary Internet Files\Content.Outlook\D7CAYNY0\кольцов пд.jpg"/>
          <p:cNvPicPr/>
          <p:nvPr/>
        </p:nvPicPr>
        <p:blipFill>
          <a:blip r:embed="rId6" cstate="print">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4653068" y="437985"/>
            <a:ext cx="4139565" cy="5621020"/>
          </a:xfrm>
          <a:prstGeom prst="rect">
            <a:avLst/>
          </a:prstGeom>
          <a:noFill/>
          <a:ln>
            <a:noFill/>
          </a:ln>
          <a:effectLst>
            <a:softEdge rad="317500"/>
          </a:effectLst>
        </p:spPr>
      </p:pic>
      <p:pic>
        <p:nvPicPr>
          <p:cNvPr id="1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305059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363176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СЕННИКОВ </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ВАСИЛИЙ  МИХАЙЛОВИЧ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smtClean="0">
                <a:solidFill>
                  <a:srgbClr val="003374"/>
                </a:solidFill>
                <a:latin typeface="Times New Roman" panose="02020603050405020304" pitchFamily="18" charset="0"/>
                <a:cs typeface="Times New Roman" panose="02020603050405020304" pitchFamily="18" charset="0"/>
              </a:rPr>
              <a:t>1902</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 рождения.</a:t>
            </a:r>
          </a:p>
          <a:p>
            <a:pPr algn="just"/>
            <a:r>
              <a:rPr lang="ru-RU" sz="1200" dirty="0" smtClean="0">
                <a:solidFill>
                  <a:srgbClr val="003374"/>
                </a:solidFill>
                <a:latin typeface="Constantia" panose="02030602050306030303" pitchFamily="18" charset="0"/>
                <a:cs typeface="MV Boli" pitchFamily="2" charset="0"/>
              </a:rPr>
              <a:t>   Призван Межевским РВК в </a:t>
            </a:r>
            <a:r>
              <a:rPr lang="ru-RU" sz="1200" dirty="0">
                <a:solidFill>
                  <a:srgbClr val="003374"/>
                </a:solidFill>
                <a:latin typeface="Constantia" panose="02030602050306030303" pitchFamily="18" charset="0"/>
                <a:cs typeface="MV Boli" pitchFamily="2" charset="0"/>
              </a:rPr>
              <a:t>ряды Рабоче-крестьянской Красной армии </a:t>
            </a:r>
            <a:r>
              <a:rPr lang="ru-RU" sz="1200" dirty="0" smtClean="0">
                <a:solidFill>
                  <a:srgbClr val="003374"/>
                </a:solidFill>
                <a:latin typeface="Times New Roman" panose="02020603050405020304" pitchFamily="18" charset="0"/>
                <a:cs typeface="Times New Roman" panose="02020603050405020304" pitchFamily="18" charset="0"/>
              </a:rPr>
              <a:t>28 </a:t>
            </a:r>
            <a:r>
              <a:rPr lang="ru-RU" sz="1200" dirty="0" smtClean="0">
                <a:solidFill>
                  <a:srgbClr val="003374"/>
                </a:solidFill>
                <a:latin typeface="Constantia" panose="02030602050306030303" pitchFamily="18" charset="0"/>
                <a:cs typeface="MV Boli" pitchFamily="2" charset="0"/>
              </a:rPr>
              <a:t>августа </a:t>
            </a:r>
            <a:r>
              <a:rPr lang="ru-RU" sz="1200" dirty="0" smtClean="0">
                <a:solidFill>
                  <a:srgbClr val="003374"/>
                </a:solidFill>
                <a:latin typeface="Times New Roman" panose="02020603050405020304" pitchFamily="18" charset="0"/>
                <a:cs typeface="Times New Roman" panose="02020603050405020304" pitchFamily="18" charset="0"/>
              </a:rPr>
              <a:t>1941</a:t>
            </a:r>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MV Boli" pitchFamily="2" charset="0"/>
              </a:rPr>
              <a:t>года.</a:t>
            </a:r>
          </a:p>
          <a:p>
            <a:pPr algn="just"/>
            <a:r>
              <a:rPr lang="ru-RU" sz="1200" dirty="0" smtClean="0">
                <a:solidFill>
                  <a:srgbClr val="003374"/>
                </a:solidFill>
                <a:latin typeface="Constantia" panose="02030602050306030303" pitchFamily="18" charset="0"/>
                <a:cs typeface="MV Boli" pitchFamily="2" charset="0"/>
              </a:rPr>
              <a:t>   Начал </a:t>
            </a:r>
            <a:r>
              <a:rPr lang="ru-RU" sz="1200" dirty="0">
                <a:solidFill>
                  <a:srgbClr val="003374"/>
                </a:solidFill>
                <a:latin typeface="Constantia" panose="02030602050306030303" pitchFamily="18" charset="0"/>
                <a:cs typeface="MV Boli" pitchFamily="2" charset="0"/>
              </a:rPr>
              <a:t>войну </a:t>
            </a:r>
            <a:r>
              <a:rPr lang="ru-RU" sz="1200" dirty="0" smtClean="0">
                <a:solidFill>
                  <a:srgbClr val="003374"/>
                </a:solidFill>
                <a:latin typeface="Constantia" panose="02030602050306030303" pitchFamily="18" charset="0"/>
                <a:cs typeface="MV Boli" pitchFamily="2" charset="0"/>
              </a:rPr>
              <a:t>рядовым в </a:t>
            </a:r>
            <a:r>
              <a:rPr lang="ru-RU" sz="1200" dirty="0">
                <a:solidFill>
                  <a:srgbClr val="003374"/>
                </a:solidFill>
                <a:latin typeface="Constantia" panose="02030602050306030303" pitchFamily="18" charset="0"/>
                <a:cs typeface="MV Boli" pitchFamily="2" charset="0"/>
              </a:rPr>
              <a:t>составе </a:t>
            </a:r>
            <a:r>
              <a:rPr lang="ru-RU" sz="1200" dirty="0" smtClean="0">
                <a:solidFill>
                  <a:srgbClr val="003374"/>
                </a:solidFill>
                <a:latin typeface="Times New Roman" panose="02020603050405020304" pitchFamily="18" charset="0"/>
                <a:cs typeface="Times New Roman" panose="02020603050405020304" pitchFamily="18" charset="0"/>
              </a:rPr>
              <a:t>75-го Гвардейского </a:t>
            </a:r>
            <a:r>
              <a:rPr lang="ru-RU" sz="1200" dirty="0">
                <a:solidFill>
                  <a:srgbClr val="003374"/>
                </a:solidFill>
                <a:latin typeface="Times New Roman" panose="02020603050405020304" pitchFamily="18" charset="0"/>
                <a:cs typeface="Times New Roman" panose="02020603050405020304" pitchFamily="18" charset="0"/>
              </a:rPr>
              <a:t>стрелкового полка </a:t>
            </a:r>
            <a:r>
              <a:rPr lang="ru-RU" sz="1200" dirty="0" smtClean="0">
                <a:solidFill>
                  <a:srgbClr val="003374"/>
                </a:solidFill>
                <a:latin typeface="Times New Roman" panose="02020603050405020304" pitchFamily="18" charset="0"/>
                <a:cs typeface="Times New Roman" panose="02020603050405020304" pitchFamily="18" charset="0"/>
              </a:rPr>
              <a:t>26-й </a:t>
            </a:r>
            <a:r>
              <a:rPr lang="ru-RU" sz="1200" dirty="0">
                <a:solidFill>
                  <a:srgbClr val="003374"/>
                </a:solidFill>
                <a:latin typeface="Times New Roman" panose="02020603050405020304" pitchFamily="18" charset="0"/>
                <a:cs typeface="Times New Roman" panose="02020603050405020304" pitchFamily="18" charset="0"/>
              </a:rPr>
              <a:t>Гвардейской стрелковой </a:t>
            </a:r>
            <a:r>
              <a:rPr lang="ru-RU" sz="1200" dirty="0" smtClean="0">
                <a:solidFill>
                  <a:srgbClr val="003374"/>
                </a:solidFill>
                <a:latin typeface="Times New Roman" panose="02020603050405020304" pitchFamily="18" charset="0"/>
                <a:cs typeface="Times New Roman" panose="02020603050405020304" pitchFamily="18" charset="0"/>
              </a:rPr>
              <a:t>дивизии Брянского фронта.</a:t>
            </a:r>
          </a:p>
          <a:p>
            <a:pPr algn="just"/>
            <a:r>
              <a:rPr lang="ru-RU" sz="1200" dirty="0" smtClean="0">
                <a:solidFill>
                  <a:srgbClr val="003374"/>
                </a:solidFill>
                <a:latin typeface="Times New Roman" panose="02020603050405020304" pitchFamily="18" charset="0"/>
                <a:cs typeface="Times New Roman" panose="02020603050405020304" pitchFamily="18" charset="0"/>
              </a:rPr>
              <a:t>   Рядовой транспортной роты гвардии красноармеец Сенников Василий Михайлович был </a:t>
            </a:r>
            <a:r>
              <a:rPr lang="ru-RU" sz="1200" dirty="0" smtClean="0">
                <a:solidFill>
                  <a:srgbClr val="003374"/>
                </a:solidFill>
                <a:latin typeface="Constantia" panose="02030602050306030303" pitchFamily="18" charset="0"/>
                <a:cs typeface="MV Boli" pitchFamily="2" charset="0"/>
              </a:rPr>
              <a:t>награжден медалью «За боевые заслуги» за то, что он за время боев полка с </a:t>
            </a:r>
            <a:r>
              <a:rPr lang="ru-RU" sz="1200" dirty="0" smtClean="0">
                <a:solidFill>
                  <a:srgbClr val="003374"/>
                </a:solidFill>
                <a:latin typeface="Times New Roman" panose="02020603050405020304" pitchFamily="18" charset="0"/>
                <a:cs typeface="Times New Roman" panose="02020603050405020304" pitchFamily="18" charset="0"/>
              </a:rPr>
              <a:t>11</a:t>
            </a:r>
            <a:r>
              <a:rPr lang="ru-RU" sz="1200" dirty="0" smtClean="0">
                <a:solidFill>
                  <a:srgbClr val="003374"/>
                </a:solidFill>
                <a:latin typeface="Constantia" panose="02030602050306030303" pitchFamily="18" charset="0"/>
                <a:cs typeface="MV Boli" pitchFamily="2" charset="0"/>
              </a:rPr>
              <a:t> июля по </a:t>
            </a:r>
            <a:r>
              <a:rPr lang="ru-RU" sz="1200" dirty="0" smtClean="0">
                <a:solidFill>
                  <a:srgbClr val="003374"/>
                </a:solidFill>
                <a:latin typeface="Times New Roman" panose="02020603050405020304" pitchFamily="18" charset="0"/>
                <a:cs typeface="Times New Roman" panose="02020603050405020304" pitchFamily="18" charset="0"/>
              </a:rPr>
              <a:t>25</a:t>
            </a:r>
            <a:r>
              <a:rPr lang="ru-RU" sz="1200" dirty="0" smtClean="0">
                <a:solidFill>
                  <a:srgbClr val="003374"/>
                </a:solidFill>
                <a:latin typeface="Constantia" panose="02030602050306030303" pitchFamily="18" charset="0"/>
                <a:cs typeface="MV Boli" pitchFamily="2" charset="0"/>
              </a:rPr>
              <a:t> августа </a:t>
            </a:r>
            <a:r>
              <a:rPr lang="ru-RU" sz="1200" dirty="0" smtClean="0">
                <a:solidFill>
                  <a:srgbClr val="003374"/>
                </a:solidFill>
                <a:latin typeface="Times New Roman" panose="02020603050405020304" pitchFamily="18" charset="0"/>
                <a:cs typeface="Times New Roman" panose="02020603050405020304" pitchFamily="18" charset="0"/>
              </a:rPr>
              <a:t>1943</a:t>
            </a:r>
            <a:r>
              <a:rPr lang="ru-RU" sz="1200" dirty="0" smtClean="0">
                <a:solidFill>
                  <a:srgbClr val="003374"/>
                </a:solidFill>
                <a:latin typeface="Constantia" panose="02030602050306030303" pitchFamily="18" charset="0"/>
                <a:cs typeface="MV Boli" pitchFamily="2" charset="0"/>
              </a:rPr>
              <a:t> года бесперебойно и своевременно доставлял боеприпасы на линию огня. Не было ни одного случая задержки в доставке их на передовой край. В результате чего содействовал успешному выполнению боевой задачи. </a:t>
            </a:r>
            <a:endParaRPr lang="ru-RU" sz="1200" dirty="0">
              <a:solidFill>
                <a:srgbClr val="003374"/>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Минаева Ольга Ивановна,</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начальник отдела № </a:t>
            </a:r>
            <a:r>
              <a:rPr lang="ru-RU" sz="1100" dirty="0" smtClean="0">
                <a:latin typeface="Times New Roman" panose="02020603050405020304" pitchFamily="18" charset="0"/>
                <a:cs typeface="Times New Roman" panose="02020603050405020304" pitchFamily="18" charset="0"/>
              </a:rPr>
              <a:t>16</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50" name="Picture 2"/>
          <p:cNvPicPr>
            <a:picLocks noChangeAspect="1" noChangeArrowheads="1"/>
          </p:cNvPicPr>
          <p:nvPr/>
        </p:nvPicPr>
        <p:blipFill rotWithShape="1">
          <a:blip r:embed="rId6">
            <a:duotone>
              <a:schemeClr val="bg2">
                <a:shade val="45000"/>
                <a:satMod val="135000"/>
              </a:schemeClr>
              <a:prstClr val="white"/>
            </a:duotone>
            <a:extLst>
              <a:ext uri="{BEBA8EAE-BF5A-486C-A8C5-ECC9F3942E4B}">
                <a14:imgProps xmlns:a14="http://schemas.microsoft.com/office/drawing/2010/main">
                  <a14:imgLayer r:embed="rId7">
                    <a14:imgEffect>
                      <a14:colorTemperature colorTemp="11200"/>
                    </a14:imgEffect>
                    <a14:imgEffect>
                      <a14:brightnessContrast bright="20000" contrast="20000"/>
                    </a14:imgEffect>
                  </a14:imgLayer>
                </a14:imgProps>
              </a:ext>
              <a:ext uri="{28A0092B-C50C-407E-A947-70E740481C1C}">
                <a14:useLocalDpi xmlns:a14="http://schemas.microsoft.com/office/drawing/2010/main" val="0"/>
              </a:ext>
            </a:extLst>
          </a:blip>
          <a:srcRect t="4163" b="2769"/>
          <a:stretch/>
        </p:blipFill>
        <p:spPr bwMode="auto">
          <a:xfrm>
            <a:off x="4571999" y="556280"/>
            <a:ext cx="4140000" cy="5463566"/>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741745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4" y="516344"/>
            <a:ext cx="4123796" cy="576568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ТЕВРИЗОВ</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АЛЕКСАНДР   ФЕДОРОВИЧ</a:t>
            </a:r>
            <a:endParaRPr lang="ru-RU" sz="1400" b="1"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MV Boli" pitchFamily="2" charset="0"/>
              </a:rPr>
              <a:t>  </a:t>
            </a:r>
            <a:r>
              <a:rPr lang="ru-RU" sz="1150" dirty="0" smtClean="0">
                <a:solidFill>
                  <a:srgbClr val="003374"/>
                </a:solidFill>
                <a:latin typeface="Constantia" panose="02030602050306030303" pitchFamily="18" charset="0"/>
                <a:cs typeface="Times New Roman" panose="02020603050405020304" pitchFamily="18" charset="0"/>
              </a:rPr>
              <a:t>Родился </a:t>
            </a:r>
            <a:r>
              <a:rPr lang="ru-RU" sz="1150" dirty="0">
                <a:solidFill>
                  <a:srgbClr val="003374"/>
                </a:solidFill>
                <a:latin typeface="Times New Roman" panose="02020603050405020304" pitchFamily="18" charset="0"/>
                <a:cs typeface="Times New Roman" panose="02020603050405020304" pitchFamily="18" charset="0"/>
              </a:rPr>
              <a:t>4</a:t>
            </a:r>
            <a:r>
              <a:rPr lang="ru-RU" sz="1150" dirty="0">
                <a:solidFill>
                  <a:srgbClr val="003374"/>
                </a:solidFill>
                <a:latin typeface="Constantia" panose="02030602050306030303" pitchFamily="18" charset="0"/>
                <a:cs typeface="Times New Roman" panose="02020603050405020304" pitchFamily="18" charset="0"/>
              </a:rPr>
              <a:t> марта </a:t>
            </a:r>
            <a:r>
              <a:rPr lang="ru-RU" sz="1150" dirty="0">
                <a:solidFill>
                  <a:srgbClr val="003374"/>
                </a:solidFill>
                <a:latin typeface="Times New Roman" panose="02020603050405020304" pitchFamily="18" charset="0"/>
                <a:cs typeface="Times New Roman" panose="02020603050405020304" pitchFamily="18" charset="0"/>
              </a:rPr>
              <a:t>1924</a:t>
            </a:r>
            <a:r>
              <a:rPr lang="ru-RU" sz="1150" dirty="0">
                <a:solidFill>
                  <a:srgbClr val="003374"/>
                </a:solidFill>
                <a:latin typeface="Constantia" panose="02030602050306030303" pitchFamily="18" charset="0"/>
                <a:cs typeface="Times New Roman" panose="02020603050405020304" pitchFamily="18" charset="0"/>
              </a:rPr>
              <a:t> года в  д. Сажино Красносельского района Костромской области.</a:t>
            </a:r>
          </a:p>
          <a:p>
            <a:pPr algn="just"/>
            <a:r>
              <a:rPr lang="ru-RU" sz="1150" dirty="0" smtClean="0">
                <a:solidFill>
                  <a:srgbClr val="003374"/>
                </a:solidFill>
                <a:latin typeface="Constantia" panose="02030602050306030303" pitchFamily="18" charset="0"/>
                <a:cs typeface="Times New Roman" panose="02020603050405020304" pitchFamily="18" charset="0"/>
              </a:rPr>
              <a:t>   Призван </a:t>
            </a:r>
            <a:r>
              <a:rPr lang="ru-RU" sz="1150" dirty="0">
                <a:solidFill>
                  <a:srgbClr val="003374"/>
                </a:solidFill>
                <a:latin typeface="Constantia" panose="02030602050306030303" pitchFamily="18" charset="0"/>
                <a:cs typeface="Times New Roman" panose="02020603050405020304" pitchFamily="18" charset="0"/>
              </a:rPr>
              <a:t>Красносельским РВК в ряды Рабоче-крестьянской Красной армии </a:t>
            </a:r>
            <a:r>
              <a:rPr lang="ru-RU" sz="1150" dirty="0">
                <a:solidFill>
                  <a:srgbClr val="003374"/>
                </a:solidFill>
                <a:latin typeface="Times New Roman" panose="02020603050405020304" pitchFamily="18" charset="0"/>
                <a:cs typeface="Times New Roman" panose="02020603050405020304" pitchFamily="18" charset="0"/>
              </a:rPr>
              <a:t>26</a:t>
            </a:r>
            <a:r>
              <a:rPr lang="ru-RU" sz="1150" dirty="0">
                <a:solidFill>
                  <a:srgbClr val="003374"/>
                </a:solidFill>
                <a:latin typeface="Constantia" panose="02030602050306030303" pitchFamily="18" charset="0"/>
                <a:cs typeface="Times New Roman" panose="02020603050405020304" pitchFamily="18" charset="0"/>
              </a:rPr>
              <a:t> декабря </a:t>
            </a:r>
            <a:r>
              <a:rPr lang="ru-RU" sz="1150" dirty="0">
                <a:solidFill>
                  <a:srgbClr val="003374"/>
                </a:solidFill>
                <a:latin typeface="Times New Roman" panose="02020603050405020304" pitchFamily="18" charset="0"/>
                <a:cs typeface="Times New Roman" panose="02020603050405020304" pitchFamily="18" charset="0"/>
              </a:rPr>
              <a:t>1942</a:t>
            </a:r>
            <a:r>
              <a:rPr lang="ru-RU" sz="1150" dirty="0">
                <a:solidFill>
                  <a:srgbClr val="003374"/>
                </a:solidFill>
                <a:latin typeface="Constantia" panose="02030602050306030303" pitchFamily="18" charset="0"/>
                <a:cs typeface="Times New Roman" panose="02020603050405020304" pitchFamily="18" charset="0"/>
              </a:rPr>
              <a:t> года.</a:t>
            </a:r>
          </a:p>
          <a:p>
            <a:pPr algn="just"/>
            <a:r>
              <a:rPr lang="ru-RU" sz="1150" dirty="0" smtClean="0">
                <a:solidFill>
                  <a:srgbClr val="003374"/>
                </a:solidFill>
                <a:latin typeface="Constantia" panose="02030602050306030303" pitchFamily="18" charset="0"/>
                <a:cs typeface="Times New Roman" panose="02020603050405020304" pitchFamily="18" charset="0"/>
              </a:rPr>
              <a:t>   Воевал </a:t>
            </a:r>
            <a:r>
              <a:rPr lang="ru-RU" sz="1150" dirty="0">
                <a:solidFill>
                  <a:srgbClr val="003374"/>
                </a:solidFill>
                <a:latin typeface="Constantia" panose="02030602050306030303" pitchFamily="18" charset="0"/>
                <a:cs typeface="Times New Roman" panose="02020603050405020304" pitchFamily="18" charset="0"/>
              </a:rPr>
              <a:t>в составе </a:t>
            </a:r>
            <a:r>
              <a:rPr lang="ru-RU" sz="1150" dirty="0" smtClean="0">
                <a:solidFill>
                  <a:srgbClr val="003374"/>
                </a:solidFill>
                <a:latin typeface="Times New Roman" panose="02020603050405020304" pitchFamily="18" charset="0"/>
                <a:cs typeface="Times New Roman" panose="02020603050405020304" pitchFamily="18" charset="0"/>
              </a:rPr>
              <a:t>56-го</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стрелкового полка </a:t>
            </a:r>
            <a:r>
              <a:rPr lang="ru-RU" sz="1150" dirty="0" smtClean="0">
                <a:solidFill>
                  <a:srgbClr val="003374"/>
                </a:solidFill>
                <a:latin typeface="Times New Roman" panose="02020603050405020304" pitchFamily="18" charset="0"/>
                <a:cs typeface="Times New Roman" panose="02020603050405020304" pitchFamily="18" charset="0"/>
              </a:rPr>
              <a:t>19-й</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Гвардейской стрелковой дивизии </a:t>
            </a:r>
            <a:r>
              <a:rPr lang="ru-RU" sz="1150" dirty="0" smtClean="0">
                <a:solidFill>
                  <a:srgbClr val="003374"/>
                </a:solidFill>
                <a:latin typeface="Times New Roman" panose="02020603050405020304" pitchFamily="18" charset="0"/>
                <a:cs typeface="Times New Roman" panose="02020603050405020304" pitchFamily="18" charset="0"/>
              </a:rPr>
              <a:t>1-го</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Прибалтийского фронта командиром отделения </a:t>
            </a:r>
            <a:r>
              <a:rPr lang="ru-RU" sz="1150" dirty="0" smtClean="0">
                <a:solidFill>
                  <a:srgbClr val="003374"/>
                </a:solidFill>
                <a:latin typeface="Constantia" panose="02030602050306030303" pitchFamily="18" charset="0"/>
                <a:cs typeface="Times New Roman" panose="02020603050405020304" pitchFamily="18" charset="0"/>
              </a:rPr>
              <a:t>автоматчиков </a:t>
            </a:r>
            <a:r>
              <a:rPr lang="ru-RU" sz="1150" dirty="0" smtClean="0">
                <a:solidFill>
                  <a:srgbClr val="003374"/>
                </a:solidFill>
                <a:latin typeface="Times New Roman" panose="02020603050405020304" pitchFamily="18" charset="0"/>
                <a:cs typeface="Times New Roman" panose="02020603050405020304" pitchFamily="18" charset="0"/>
              </a:rPr>
              <a:t>1</a:t>
            </a:r>
            <a:r>
              <a:rPr lang="ru-RU" sz="1150" dirty="0" smtClean="0">
                <a:solidFill>
                  <a:srgbClr val="003374"/>
                </a:solidFill>
                <a:latin typeface="Constantia" panose="02030602050306030303" pitchFamily="18" charset="0"/>
                <a:cs typeface="Times New Roman" panose="02020603050405020304" pitchFamily="18" charset="0"/>
              </a:rPr>
              <a:t>-го мотострелкового </a:t>
            </a:r>
            <a:r>
              <a:rPr lang="ru-RU" sz="1150" dirty="0">
                <a:solidFill>
                  <a:srgbClr val="003374"/>
                </a:solidFill>
                <a:latin typeface="Constantia" panose="02030602050306030303" pitchFamily="18" charset="0"/>
                <a:cs typeface="Times New Roman" panose="02020603050405020304" pitchFamily="18" charset="0"/>
              </a:rPr>
              <a:t>батальона </a:t>
            </a:r>
            <a:r>
              <a:rPr lang="ru-RU" sz="1150" dirty="0" smtClean="0">
                <a:solidFill>
                  <a:srgbClr val="003374"/>
                </a:solidFill>
                <a:latin typeface="Times New Roman" panose="02020603050405020304" pitchFamily="18" charset="0"/>
                <a:cs typeface="Times New Roman" panose="02020603050405020304" pitchFamily="18" charset="0"/>
              </a:rPr>
              <a:t>46-й</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механизированной бригады. В  последствии был заряжающим танка Т-</a:t>
            </a:r>
            <a:r>
              <a:rPr lang="ru-RU" sz="1150" dirty="0">
                <a:solidFill>
                  <a:srgbClr val="003374"/>
                </a:solidFill>
                <a:latin typeface="Times New Roman" panose="02020603050405020304" pitchFamily="18" charset="0"/>
                <a:cs typeface="Times New Roman" panose="02020603050405020304" pitchFamily="18" charset="0"/>
              </a:rPr>
              <a:t>34</a:t>
            </a:r>
            <a:r>
              <a:rPr lang="ru-RU" sz="1150" dirty="0">
                <a:solidFill>
                  <a:srgbClr val="003374"/>
                </a:solidFill>
                <a:latin typeface="Constantia" panose="02030602050306030303" pitchFamily="18" charset="0"/>
                <a:cs typeface="Times New Roman" panose="02020603050405020304" pitchFamily="18" charset="0"/>
              </a:rPr>
              <a:t> </a:t>
            </a:r>
            <a:r>
              <a:rPr lang="ru-RU" sz="1150" dirty="0" smtClean="0">
                <a:solidFill>
                  <a:srgbClr val="003374"/>
                </a:solidFill>
                <a:latin typeface="Times New Roman" panose="02020603050405020304" pitchFamily="18" charset="0"/>
                <a:cs typeface="Times New Roman" panose="02020603050405020304" pitchFamily="18" charset="0"/>
              </a:rPr>
              <a:t>3-го</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танкового батальона</a:t>
            </a:r>
            <a:r>
              <a:rPr lang="ru-RU" sz="1150" dirty="0" smtClean="0">
                <a:solidFill>
                  <a:srgbClr val="003374"/>
                </a:solidFill>
                <a:latin typeface="Constantia" panose="02030602050306030303" pitchFamily="18" charset="0"/>
                <a:cs typeface="Times New Roman" panose="02020603050405020304" pitchFamily="18" charset="0"/>
              </a:rPr>
              <a:t>. Горел в танке, получил тяжелую контузию.</a:t>
            </a:r>
            <a:endParaRPr lang="ru-RU" sz="1150" dirty="0">
              <a:solidFill>
                <a:srgbClr val="003374"/>
              </a:solidFill>
              <a:latin typeface="Constantia" panose="02030602050306030303" pitchFamily="18" charset="0"/>
              <a:cs typeface="Times New Roman" panose="02020603050405020304" pitchFamily="18" charset="0"/>
            </a:endParaRPr>
          </a:p>
          <a:p>
            <a:pPr algn="just"/>
            <a:r>
              <a:rPr lang="ru-RU" sz="1150" dirty="0" smtClean="0">
                <a:solidFill>
                  <a:srgbClr val="003374"/>
                </a:solidFill>
                <a:latin typeface="Constantia" panose="02030602050306030303" pitchFamily="18" charset="0"/>
                <a:cs typeface="Times New Roman" panose="02020603050405020304" pitchFamily="18" charset="0"/>
              </a:rPr>
              <a:t>   Участвовал </a:t>
            </a:r>
            <a:r>
              <a:rPr lang="ru-RU" sz="1150" dirty="0">
                <a:solidFill>
                  <a:srgbClr val="003374"/>
                </a:solidFill>
                <a:latin typeface="Constantia" panose="02030602050306030303" pitchFamily="18" charset="0"/>
                <a:cs typeface="Times New Roman" panose="02020603050405020304" pitchFamily="18" charset="0"/>
              </a:rPr>
              <a:t>в боях по освобождению Калининской области в частности, во взятии д. Балашовки (в </a:t>
            </a:r>
            <a:r>
              <a:rPr lang="ru-RU" sz="1150" dirty="0">
                <a:solidFill>
                  <a:srgbClr val="003374"/>
                </a:solidFill>
                <a:latin typeface="Times New Roman" panose="02020603050405020304" pitchFamily="18" charset="0"/>
                <a:cs typeface="Times New Roman" panose="02020603050405020304" pitchFamily="18" charset="0"/>
              </a:rPr>
              <a:t>15</a:t>
            </a:r>
            <a:r>
              <a:rPr lang="ru-RU" sz="1150" dirty="0">
                <a:solidFill>
                  <a:srgbClr val="003374"/>
                </a:solidFill>
                <a:latin typeface="Constantia" panose="02030602050306030303" pitchFamily="18" charset="0"/>
                <a:cs typeface="Times New Roman" panose="02020603050405020304" pitchFamily="18" charset="0"/>
              </a:rPr>
              <a:t> км. от г. Городок). Будучи командиром стрелкового отделения, провел разведку в тыл </a:t>
            </a:r>
            <a:r>
              <a:rPr lang="ru-RU" sz="1150" dirty="0" smtClean="0">
                <a:solidFill>
                  <a:srgbClr val="003374"/>
                </a:solidFill>
                <a:latin typeface="Constantia" panose="02030602050306030303" pitchFamily="18" charset="0"/>
                <a:cs typeface="Times New Roman" panose="02020603050405020304" pitchFamily="18" charset="0"/>
              </a:rPr>
              <a:t>врага, по </a:t>
            </a:r>
            <a:r>
              <a:rPr lang="ru-RU" sz="1150" dirty="0">
                <a:solidFill>
                  <a:srgbClr val="003374"/>
                </a:solidFill>
                <a:latin typeface="Constantia" panose="02030602050306030303" pitchFamily="18" charset="0"/>
                <a:cs typeface="Times New Roman" panose="02020603050405020304" pitchFamily="18" charset="0"/>
              </a:rPr>
              <a:t>результатам которой доложил о намерениях противника покинуть деревню после </a:t>
            </a:r>
            <a:r>
              <a:rPr lang="ru-RU" sz="1150" dirty="0" smtClean="0">
                <a:solidFill>
                  <a:srgbClr val="003374"/>
                </a:solidFill>
                <a:latin typeface="Constantia" panose="02030602050306030303" pitchFamily="18" charset="0"/>
                <a:cs typeface="Times New Roman" panose="02020603050405020304" pitchFamily="18" charset="0"/>
              </a:rPr>
              <a:t>минирования подходов </a:t>
            </a:r>
            <a:r>
              <a:rPr lang="ru-RU" sz="1150" dirty="0">
                <a:solidFill>
                  <a:srgbClr val="003374"/>
                </a:solidFill>
                <a:latin typeface="Constantia" panose="02030602050306030303" pitchFamily="18" charset="0"/>
                <a:cs typeface="Times New Roman" panose="02020603050405020304" pitchFamily="18" charset="0"/>
              </a:rPr>
              <a:t>к ней. Благодаря данным </a:t>
            </a:r>
            <a:r>
              <a:rPr lang="ru-RU" sz="1150" dirty="0" smtClean="0">
                <a:solidFill>
                  <a:srgbClr val="003374"/>
                </a:solidFill>
                <a:latin typeface="Constantia" panose="02030602050306030303" pitchFamily="18" charset="0"/>
                <a:cs typeface="Times New Roman" panose="02020603050405020304" pitchFamily="18" charset="0"/>
              </a:rPr>
              <a:t>его разведки </a:t>
            </a:r>
            <a:r>
              <a:rPr lang="ru-RU" sz="1150" dirty="0">
                <a:solidFill>
                  <a:srgbClr val="003374"/>
                </a:solidFill>
                <a:latin typeface="Constantia" panose="02030602050306030303" pitchFamily="18" charset="0"/>
                <a:cs typeface="Times New Roman" panose="02020603050405020304" pitchFamily="18" charset="0"/>
              </a:rPr>
              <a:t>д. Балашовка была взята внезапно и практически без боя. При освобождении г. Городка, когда батальон пошел в наступление, его отделение вырвалось вперед. Ворвавшись в траншею противника, </a:t>
            </a:r>
            <a:r>
              <a:rPr lang="ru-RU" sz="1150" dirty="0" smtClean="0">
                <a:solidFill>
                  <a:srgbClr val="003374"/>
                </a:solidFill>
                <a:latin typeface="Constantia" panose="02030602050306030303" pitchFamily="18" charset="0"/>
                <a:cs typeface="Times New Roman" panose="02020603050405020304" pitchFamily="18" charset="0"/>
              </a:rPr>
              <a:t>под </a:t>
            </a:r>
            <a:r>
              <a:rPr lang="ru-RU" sz="1150" dirty="0">
                <a:solidFill>
                  <a:srgbClr val="003374"/>
                </a:solidFill>
                <a:latin typeface="Constantia" panose="02030602050306030303" pitchFamily="18" charset="0"/>
                <a:cs typeface="Times New Roman" panose="02020603050405020304" pitchFamily="18" charset="0"/>
              </a:rPr>
              <a:t>сильным пулеметным огнем отделение Александра Федоровича в рукопашном бою уничтожило </a:t>
            </a:r>
            <a:r>
              <a:rPr lang="ru-RU" sz="1150" dirty="0" smtClean="0">
                <a:solidFill>
                  <a:srgbClr val="003374"/>
                </a:solidFill>
                <a:latin typeface="Constantia" panose="02030602050306030303" pitchFamily="18" charset="0"/>
                <a:cs typeface="Times New Roman" panose="02020603050405020304" pitchFamily="18" charset="0"/>
              </a:rPr>
              <a:t>более </a:t>
            </a:r>
            <a:r>
              <a:rPr lang="ru-RU" sz="1150" dirty="0" smtClean="0">
                <a:solidFill>
                  <a:srgbClr val="003374"/>
                </a:solidFill>
                <a:latin typeface="Times New Roman" panose="02020603050405020304" pitchFamily="18" charset="0"/>
                <a:cs typeface="Times New Roman" panose="02020603050405020304" pitchFamily="18" charset="0"/>
              </a:rPr>
              <a:t>25</a:t>
            </a:r>
            <a:r>
              <a:rPr lang="ru-RU" sz="1150" dirty="0" smtClean="0">
                <a:solidFill>
                  <a:srgbClr val="003374"/>
                </a:solidFill>
                <a:latin typeface="Constantia" panose="02030602050306030303" pitchFamily="18" charset="0"/>
                <a:cs typeface="Times New Roman" panose="02020603050405020304" pitchFamily="18" charset="0"/>
              </a:rPr>
              <a:t> немецких солдат. </a:t>
            </a:r>
            <a:r>
              <a:rPr lang="ru-RU" sz="1150" dirty="0">
                <a:solidFill>
                  <a:srgbClr val="003374"/>
                </a:solidFill>
                <a:latin typeface="Constantia" panose="02030602050306030303" pitchFamily="18" charset="0"/>
                <a:cs typeface="Times New Roman" panose="02020603050405020304" pitchFamily="18" charset="0"/>
              </a:rPr>
              <a:t>В этом бою </a:t>
            </a:r>
            <a:r>
              <a:rPr lang="ru-RU" sz="1150" dirty="0" smtClean="0">
                <a:solidFill>
                  <a:srgbClr val="003374"/>
                </a:solidFill>
                <a:latin typeface="Constantia" panose="02030602050306030303" pitchFamily="18" charset="0"/>
                <a:cs typeface="Times New Roman" panose="02020603050405020304" pitchFamily="18" charset="0"/>
              </a:rPr>
              <a:t>он был </a:t>
            </a:r>
            <a:r>
              <a:rPr lang="ru-RU" sz="1150" dirty="0">
                <a:solidFill>
                  <a:srgbClr val="003374"/>
                </a:solidFill>
                <a:latin typeface="Constantia" panose="02030602050306030303" pitchFamily="18" charset="0"/>
                <a:cs typeface="Times New Roman" panose="02020603050405020304" pitchFamily="18" charset="0"/>
              </a:rPr>
              <a:t>ранен и в бессознательном состоянии эвакуирован в госпиталь</a:t>
            </a:r>
            <a:r>
              <a:rPr lang="ru-RU" sz="1150" dirty="0" smtClean="0">
                <a:solidFill>
                  <a:srgbClr val="003374"/>
                </a:solidFill>
                <a:latin typeface="Constantia" panose="02030602050306030303" pitchFamily="18" charset="0"/>
                <a:cs typeface="Times New Roman" panose="02020603050405020304" pitchFamily="18" charset="0"/>
              </a:rPr>
              <a:t>.</a:t>
            </a:r>
          </a:p>
          <a:p>
            <a:pPr algn="just"/>
            <a:r>
              <a:rPr lang="ru-RU" sz="1150" dirty="0" smtClean="0">
                <a:solidFill>
                  <a:srgbClr val="003374"/>
                </a:solidFill>
                <a:latin typeface="Constantia" panose="02030602050306030303" pitchFamily="18" charset="0"/>
                <a:cs typeface="Times New Roman" panose="02020603050405020304" pitchFamily="18" charset="0"/>
              </a:rPr>
              <a:t>   Имеет награды</a:t>
            </a:r>
            <a:r>
              <a:rPr lang="ru-RU" sz="1150" dirty="0">
                <a:solidFill>
                  <a:srgbClr val="003374"/>
                </a:solidFill>
                <a:latin typeface="Constantia" panose="02030602050306030303" pitchFamily="18" charset="0"/>
                <a:cs typeface="Times New Roman" panose="02020603050405020304" pitchFamily="18" charset="0"/>
              </a:rPr>
              <a:t>: </a:t>
            </a:r>
            <a:r>
              <a:rPr lang="ru-RU" sz="1150" dirty="0" smtClean="0">
                <a:solidFill>
                  <a:srgbClr val="003374"/>
                </a:solidFill>
                <a:latin typeface="Constantia" panose="02030602050306030303" pitchFamily="18" charset="0"/>
                <a:cs typeface="Times New Roman" panose="02020603050405020304" pitchFamily="18" charset="0"/>
              </a:rPr>
              <a:t>медали «За боевые заслуги»  и «За </a:t>
            </a:r>
            <a:r>
              <a:rPr lang="ru-RU" sz="1150" dirty="0">
                <a:solidFill>
                  <a:srgbClr val="003374"/>
                </a:solidFill>
                <a:latin typeface="Constantia" panose="02030602050306030303" pitchFamily="18" charset="0"/>
                <a:cs typeface="Times New Roman" panose="02020603050405020304" pitchFamily="18" charset="0"/>
              </a:rPr>
              <a:t>отвагу», </a:t>
            </a:r>
            <a:r>
              <a:rPr lang="ru-RU" sz="1150" dirty="0" smtClean="0">
                <a:solidFill>
                  <a:srgbClr val="003374"/>
                </a:solidFill>
                <a:latin typeface="Constantia" panose="02030602050306030303" pitchFamily="18" charset="0"/>
                <a:cs typeface="Times New Roman" panose="02020603050405020304" pitchFamily="18" charset="0"/>
              </a:rPr>
              <a:t>ордена </a:t>
            </a:r>
            <a:r>
              <a:rPr lang="ru-RU" sz="1150" dirty="0">
                <a:solidFill>
                  <a:srgbClr val="003374"/>
                </a:solidFill>
                <a:latin typeface="Constantia" panose="02030602050306030303" pitchFamily="18" charset="0"/>
                <a:cs typeface="Times New Roman" panose="02020603050405020304" pitchFamily="18" charset="0"/>
              </a:rPr>
              <a:t>«Красной звезды</a:t>
            </a:r>
            <a:r>
              <a:rPr lang="ru-RU" sz="1150" dirty="0" smtClean="0">
                <a:solidFill>
                  <a:srgbClr val="003374"/>
                </a:solidFill>
                <a:latin typeface="Constantia" panose="02030602050306030303" pitchFamily="18" charset="0"/>
                <a:cs typeface="Times New Roman" panose="02020603050405020304" pitchFamily="18" charset="0"/>
              </a:rPr>
              <a:t>» и «Отечественной </a:t>
            </a:r>
            <a:r>
              <a:rPr lang="ru-RU" sz="1150" dirty="0">
                <a:solidFill>
                  <a:srgbClr val="003374"/>
                </a:solidFill>
                <a:latin typeface="Constantia" panose="02030602050306030303" pitchFamily="18" charset="0"/>
                <a:cs typeface="Times New Roman" panose="02020603050405020304" pitchFamily="18" charset="0"/>
              </a:rPr>
              <a:t>войны </a:t>
            </a:r>
            <a:r>
              <a:rPr lang="ru-RU" sz="1150" dirty="0" smtClean="0">
                <a:solidFill>
                  <a:srgbClr val="003374"/>
                </a:solidFill>
                <a:latin typeface="Times New Roman" panose="02020603050405020304" pitchFamily="18" charset="0"/>
                <a:cs typeface="Times New Roman" panose="02020603050405020304" pitchFamily="18" charset="0"/>
              </a:rPr>
              <a:t>1</a:t>
            </a:r>
            <a:r>
              <a:rPr lang="ru-RU" sz="1150" dirty="0" smtClean="0">
                <a:solidFill>
                  <a:srgbClr val="003374"/>
                </a:solidFill>
                <a:latin typeface="Constantia" panose="02030602050306030303" pitchFamily="18" charset="0"/>
                <a:cs typeface="Times New Roman" panose="02020603050405020304" pitchFamily="18" charset="0"/>
              </a:rPr>
              <a:t>-й степени</a:t>
            </a:r>
            <a:r>
              <a:rPr lang="ru-RU" sz="1150" dirty="0">
                <a:solidFill>
                  <a:srgbClr val="003374"/>
                </a:solidFill>
                <a:latin typeface="Constantia" panose="02030602050306030303" pitchFamily="18" charset="0"/>
                <a:cs typeface="Times New Roman" panose="02020603050405020304" pitchFamily="18" charset="0"/>
              </a:rPr>
              <a:t>», другие памятные </a:t>
            </a:r>
            <a:r>
              <a:rPr lang="ru-RU" sz="1150" dirty="0" smtClean="0">
                <a:solidFill>
                  <a:srgbClr val="003374"/>
                </a:solidFill>
                <a:latin typeface="Constantia" panose="02030602050306030303" pitchFamily="18" charset="0"/>
                <a:cs typeface="Times New Roman" panose="02020603050405020304" pitchFamily="18" charset="0"/>
              </a:rPr>
              <a:t>награды.</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448203" y="6066581"/>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Боровикова Ольга Константиновна,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помощник Руководителя</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p:cNvPicPr>
            <a:picLocks noChangeAspect="1" noChangeArrowheads="1"/>
          </p:cNvPicPr>
          <p:nvPr/>
        </p:nvPicPr>
        <p:blipFill rotWithShape="1">
          <a:blip r:embed="rId6">
            <a:extLst>
              <a:ext uri="{BEBA8EAE-BF5A-486C-A8C5-ECC9F3942E4B}">
                <a14:imgProps xmlns:a14="http://schemas.microsoft.com/office/drawing/2010/main">
                  <a14:imgLayer r:embed="rId7">
                    <a14:imgEffect>
                      <a14:colorTemperature colorTemp="5300"/>
                    </a14:imgEffect>
                  </a14:imgLayer>
                </a14:imgProps>
              </a:ext>
              <a:ext uri="{28A0092B-C50C-407E-A947-70E740481C1C}">
                <a14:useLocalDpi xmlns:a14="http://schemas.microsoft.com/office/drawing/2010/main" val="0"/>
              </a:ext>
            </a:extLst>
          </a:blip>
          <a:srcRect b="8300"/>
          <a:stretch/>
        </p:blipFill>
        <p:spPr bwMode="auto">
          <a:xfrm>
            <a:off x="4595282" y="516344"/>
            <a:ext cx="4140000" cy="5627299"/>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377985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363176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СУВОРОВ</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КОНСТАНТИН  РОДИОНОВИЧ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Times New Roman" panose="02020603050405020304" pitchFamily="18" charset="0"/>
              </a:rPr>
              <a:t>Родился </a:t>
            </a:r>
            <a:r>
              <a:rPr lang="ru-RU" sz="1200" dirty="0">
                <a:solidFill>
                  <a:srgbClr val="003374"/>
                </a:solidFill>
                <a:latin typeface="Times New Roman" panose="02020603050405020304" pitchFamily="18" charset="0"/>
                <a:cs typeface="Times New Roman" panose="02020603050405020304" pitchFamily="18" charset="0"/>
              </a:rPr>
              <a:t>25</a:t>
            </a:r>
            <a:r>
              <a:rPr lang="ru-RU" sz="1200" dirty="0">
                <a:solidFill>
                  <a:srgbClr val="003374"/>
                </a:solidFill>
                <a:latin typeface="Constantia" panose="02030602050306030303" pitchFamily="18" charset="0"/>
                <a:cs typeface="Times New Roman" panose="02020603050405020304" pitchFamily="18" charset="0"/>
              </a:rPr>
              <a:t> мая </a:t>
            </a:r>
            <a:r>
              <a:rPr lang="ru-RU" sz="1200" dirty="0">
                <a:solidFill>
                  <a:srgbClr val="003374"/>
                </a:solidFill>
                <a:latin typeface="Times New Roman" panose="02020603050405020304" pitchFamily="18" charset="0"/>
                <a:cs typeface="Times New Roman" panose="02020603050405020304" pitchFamily="18" charset="0"/>
              </a:rPr>
              <a:t>1914</a:t>
            </a:r>
            <a:r>
              <a:rPr lang="ru-RU" sz="1200" dirty="0">
                <a:solidFill>
                  <a:srgbClr val="003374"/>
                </a:solidFill>
                <a:latin typeface="Constantia" panose="02030602050306030303" pitchFamily="18" charset="0"/>
                <a:cs typeface="Times New Roman" panose="02020603050405020304" pitchFamily="18" charset="0"/>
              </a:rPr>
              <a:t> года в д. </a:t>
            </a:r>
            <a:r>
              <a:rPr lang="ru-RU" sz="1200" dirty="0" smtClean="0">
                <a:solidFill>
                  <a:srgbClr val="003374"/>
                </a:solidFill>
                <a:latin typeface="Constantia" panose="02030602050306030303" pitchFamily="18" charset="0"/>
                <a:cs typeface="Times New Roman" panose="02020603050405020304" pitchFamily="18" charset="0"/>
              </a:rPr>
              <a:t>Мостищи,  Суворовского с/с, </a:t>
            </a:r>
            <a:r>
              <a:rPr lang="ru-RU" sz="1200" dirty="0">
                <a:solidFill>
                  <a:srgbClr val="003374"/>
                </a:solidFill>
                <a:latin typeface="Constantia" panose="02030602050306030303" pitchFamily="18" charset="0"/>
                <a:cs typeface="Times New Roman" panose="02020603050405020304" pitchFamily="18" charset="0"/>
              </a:rPr>
              <a:t>Судиславского </a:t>
            </a:r>
            <a:r>
              <a:rPr lang="ru-RU" sz="1200" dirty="0" smtClean="0">
                <a:solidFill>
                  <a:srgbClr val="003374"/>
                </a:solidFill>
                <a:latin typeface="Constantia" panose="02030602050306030303" pitchFamily="18" charset="0"/>
                <a:cs typeface="Times New Roman" panose="02020603050405020304" pitchFamily="18" charset="0"/>
              </a:rPr>
              <a:t>района, </a:t>
            </a:r>
            <a:r>
              <a:rPr lang="ru-RU" sz="1200" dirty="0">
                <a:solidFill>
                  <a:srgbClr val="003374"/>
                </a:solidFill>
                <a:latin typeface="Constantia" panose="02030602050306030303" pitchFamily="18" charset="0"/>
                <a:cs typeface="Times New Roman" panose="02020603050405020304" pitchFamily="18" charset="0"/>
              </a:rPr>
              <a:t>Костромской области.</a:t>
            </a:r>
          </a:p>
          <a:p>
            <a:pPr algn="just"/>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Times New Roman" panose="02020603050405020304" pitchFamily="18" charset="0"/>
                <a:cs typeface="Times New Roman" panose="02020603050405020304" pitchFamily="18" charset="0"/>
              </a:rPr>
              <a:t>1936</a:t>
            </a:r>
            <a:r>
              <a:rPr lang="ru-RU" sz="1200" dirty="0">
                <a:solidFill>
                  <a:srgbClr val="003374"/>
                </a:solidFill>
                <a:latin typeface="Constantia" panose="02030602050306030303" pitchFamily="18" charset="0"/>
                <a:cs typeface="Times New Roman" panose="02020603050405020304" pitchFamily="18" charset="0"/>
              </a:rPr>
              <a:t> по </a:t>
            </a:r>
            <a:r>
              <a:rPr lang="ru-RU" sz="1200" dirty="0">
                <a:solidFill>
                  <a:srgbClr val="003374"/>
                </a:solidFill>
                <a:latin typeface="Times New Roman" panose="02020603050405020304" pitchFamily="18" charset="0"/>
                <a:cs typeface="Times New Roman" panose="02020603050405020304" pitchFamily="18" charset="0"/>
              </a:rPr>
              <a:t>1938</a:t>
            </a:r>
            <a:r>
              <a:rPr lang="ru-RU" sz="1200" dirty="0">
                <a:solidFill>
                  <a:srgbClr val="003374"/>
                </a:solidFill>
                <a:latin typeface="Constantia" panose="02030602050306030303" pitchFamily="18" charset="0"/>
                <a:cs typeface="Times New Roman" panose="02020603050405020304" pitchFamily="18" charset="0"/>
              </a:rPr>
              <a:t> годы  – матрос </a:t>
            </a:r>
            <a:r>
              <a:rPr lang="ru-RU" sz="1200" dirty="0" smtClean="0">
                <a:solidFill>
                  <a:srgbClr val="003374"/>
                </a:solidFill>
                <a:latin typeface="Times New Roman" panose="02020603050405020304" pitchFamily="18" charset="0"/>
                <a:cs typeface="Times New Roman" panose="02020603050405020304" pitchFamily="18" charset="0"/>
              </a:rPr>
              <a:t>88-й</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морской </a:t>
            </a:r>
            <a:r>
              <a:rPr lang="ru-RU" sz="1200" dirty="0" smtClean="0">
                <a:solidFill>
                  <a:srgbClr val="003374"/>
                </a:solidFill>
                <a:latin typeface="Constantia" panose="02030602050306030303" pitchFamily="18" charset="0"/>
                <a:cs typeface="Times New Roman" panose="02020603050405020304" pitchFamily="18" charset="0"/>
              </a:rPr>
              <a:t>авиачасти </a:t>
            </a:r>
            <a:r>
              <a:rPr lang="ru-RU" sz="1200" dirty="0">
                <a:solidFill>
                  <a:srgbClr val="003374"/>
                </a:solidFill>
                <a:latin typeface="Constantia" panose="02030602050306030303" pitchFamily="18" charset="0"/>
                <a:cs typeface="Times New Roman" panose="02020603050405020304" pitchFamily="18" charset="0"/>
              </a:rPr>
              <a:t>Северного флота;</a:t>
            </a:r>
          </a:p>
          <a:p>
            <a:pPr algn="just"/>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по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годы – </a:t>
            </a:r>
            <a:r>
              <a:rPr lang="ru-RU" sz="1200" dirty="0" smtClean="0">
                <a:solidFill>
                  <a:srgbClr val="003374"/>
                </a:solidFill>
                <a:latin typeface="Constantia" panose="02030602050306030303" pitchFamily="18" charset="0"/>
                <a:cs typeface="Times New Roman" panose="02020603050405020304" pitchFamily="18" charset="0"/>
              </a:rPr>
              <a:t>матрос команды </a:t>
            </a:r>
            <a:r>
              <a:rPr lang="ru-RU" sz="1200" dirty="0">
                <a:solidFill>
                  <a:srgbClr val="003374"/>
                </a:solidFill>
                <a:latin typeface="Constantia" panose="02030602050306030303" pitchFamily="18" charset="0"/>
                <a:cs typeface="Times New Roman" panose="02020603050405020304" pitchFamily="18" charset="0"/>
              </a:rPr>
              <a:t>Северного флота, </a:t>
            </a:r>
            <a:r>
              <a:rPr lang="ru-RU" sz="1200" dirty="0" smtClean="0">
                <a:solidFill>
                  <a:srgbClr val="003374"/>
                </a:solidFill>
                <a:latin typeface="Constantia" panose="02030602050306030303" pitchFamily="18" charset="0"/>
                <a:cs typeface="Times New Roman" panose="02020603050405020304" pitchFamily="18" charset="0"/>
              </a:rPr>
              <a:t>авиаполк.</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Times New Roman" panose="02020603050405020304" pitchFamily="18" charset="0"/>
                <a:cs typeface="Times New Roman" panose="02020603050405020304" pitchFamily="18" charset="0"/>
              </a:rPr>
              <a:t>   20</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октября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года был уволен в запас.</a:t>
            </a:r>
          </a:p>
          <a:p>
            <a:pPr algn="just"/>
            <a:r>
              <a:rPr lang="ru-RU" sz="1200" dirty="0" smtClean="0">
                <a:solidFill>
                  <a:srgbClr val="003374"/>
                </a:solidFill>
                <a:latin typeface="Constantia" panose="02030602050306030303" pitchFamily="18" charset="0"/>
                <a:cs typeface="Times New Roman" panose="02020603050405020304" pitchFamily="18" charset="0"/>
              </a:rPr>
              <a:t>   Имеет </a:t>
            </a:r>
            <a:r>
              <a:rPr lang="ru-RU" sz="1200" dirty="0">
                <a:solidFill>
                  <a:srgbClr val="003374"/>
                </a:solidFill>
                <a:latin typeface="Constantia" panose="02030602050306030303" pitchFamily="18" charset="0"/>
                <a:cs typeface="Times New Roman" panose="02020603050405020304" pitchFamily="18" charset="0"/>
              </a:rPr>
              <a:t>Правительственные награды</a:t>
            </a:r>
            <a:r>
              <a:rPr lang="ru-RU" sz="1200" dirty="0" smtClean="0">
                <a:solidFill>
                  <a:srgbClr val="003374"/>
                </a:solidFill>
                <a:latin typeface="Constantia" panose="02030602050306030303" pitchFamily="18" charset="0"/>
                <a:cs typeface="Times New Roman" panose="02020603050405020304" pitchFamily="18" charset="0"/>
              </a:rPr>
              <a:t>: медали </a:t>
            </a:r>
            <a:r>
              <a:rPr lang="ru-RU" sz="1200" dirty="0">
                <a:solidFill>
                  <a:srgbClr val="003374"/>
                </a:solidFill>
                <a:latin typeface="Constantia" panose="02030602050306030303" pitchFamily="18" charset="0"/>
                <a:cs typeface="Times New Roman" panose="02020603050405020304" pitchFamily="18" charset="0"/>
              </a:rPr>
              <a:t>«За оборону Советского Заполярья»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 и «За победу над Германией»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год), Орден «Отечественной войны </a:t>
            </a:r>
            <a:r>
              <a:rPr lang="ru-RU" sz="1200" dirty="0" smtClean="0">
                <a:solidFill>
                  <a:srgbClr val="003374"/>
                </a:solidFill>
                <a:latin typeface="Times New Roman" panose="02020603050405020304" pitchFamily="18" charset="0"/>
                <a:cs typeface="Times New Roman" panose="02020603050405020304" pitchFamily="18" charset="0"/>
              </a:rPr>
              <a:t>2-й </a:t>
            </a:r>
            <a:r>
              <a:rPr lang="ru-RU" sz="1200" dirty="0">
                <a:solidFill>
                  <a:srgbClr val="003374"/>
                </a:solidFill>
                <a:latin typeface="Constantia" panose="02030602050306030303" pitchFamily="18" charset="0"/>
                <a:cs typeface="Times New Roman" panose="02020603050405020304" pitchFamily="18" charset="0"/>
              </a:rPr>
              <a:t>степени» (</a:t>
            </a:r>
            <a:r>
              <a:rPr lang="ru-RU" sz="1200" dirty="0">
                <a:solidFill>
                  <a:srgbClr val="003374"/>
                </a:solidFill>
                <a:latin typeface="Times New Roman" panose="02020603050405020304" pitchFamily="18" charset="0"/>
                <a:cs typeface="Times New Roman" panose="02020603050405020304" pitchFamily="18" charset="0"/>
              </a:rPr>
              <a:t>1985</a:t>
            </a:r>
            <a:r>
              <a:rPr lang="ru-RU" sz="1200" dirty="0">
                <a:solidFill>
                  <a:srgbClr val="003374"/>
                </a:solidFill>
                <a:latin typeface="Constantia" panose="02030602050306030303" pitchFamily="18" charset="0"/>
                <a:cs typeface="Times New Roman" panose="02020603050405020304" pitchFamily="18" charset="0"/>
              </a:rPr>
              <a:t> год); другие памятные награды.</a:t>
            </a:r>
          </a:p>
          <a:p>
            <a:pPr algn="just"/>
            <a:r>
              <a:rPr lang="ru-RU" sz="1200" dirty="0" smtClean="0">
                <a:solidFill>
                  <a:srgbClr val="003374"/>
                </a:solidFill>
                <a:latin typeface="Constantia" panose="02030602050306030303" pitchFamily="18" charset="0"/>
                <a:cs typeface="Times New Roman" panose="02020603050405020304" pitchFamily="18" charset="0"/>
              </a:rPr>
              <a:t>   Закончил </a:t>
            </a:r>
            <a:r>
              <a:rPr lang="ru-RU" sz="1200" dirty="0">
                <a:solidFill>
                  <a:srgbClr val="003374"/>
                </a:solidFill>
                <a:latin typeface="Constantia" panose="02030602050306030303" pitchFamily="18" charset="0"/>
                <a:cs typeface="Times New Roman" panose="02020603050405020304" pitchFamily="18" charset="0"/>
              </a:rPr>
              <a:t>жизненный путь </a:t>
            </a:r>
            <a:r>
              <a:rPr lang="ru-RU" sz="1200" dirty="0">
                <a:solidFill>
                  <a:srgbClr val="003374"/>
                </a:solidFill>
                <a:latin typeface="Times New Roman" panose="02020603050405020304" pitchFamily="18" charset="0"/>
                <a:cs typeface="Times New Roman" panose="02020603050405020304" pitchFamily="18" charset="0"/>
              </a:rPr>
              <a:t>7</a:t>
            </a:r>
            <a:r>
              <a:rPr lang="ru-RU" sz="1200" dirty="0">
                <a:solidFill>
                  <a:srgbClr val="003374"/>
                </a:solidFill>
                <a:latin typeface="Constantia" panose="02030602050306030303" pitchFamily="18" charset="0"/>
                <a:cs typeface="Times New Roman" panose="02020603050405020304" pitchFamily="18" charset="0"/>
              </a:rPr>
              <a:t> марта </a:t>
            </a:r>
            <a:r>
              <a:rPr lang="ru-RU" sz="1200" dirty="0">
                <a:solidFill>
                  <a:srgbClr val="003374"/>
                </a:solidFill>
                <a:latin typeface="Times New Roman" panose="02020603050405020304" pitchFamily="18" charset="0"/>
                <a:cs typeface="Times New Roman" panose="02020603050405020304" pitchFamily="18" charset="0"/>
              </a:rPr>
              <a:t>1990</a:t>
            </a:r>
            <a:r>
              <a:rPr lang="ru-RU" sz="1200" dirty="0">
                <a:solidFill>
                  <a:srgbClr val="003374"/>
                </a:solidFill>
                <a:latin typeface="Constantia" panose="02030602050306030303" pitchFamily="18" charset="0"/>
                <a:cs typeface="Times New Roman" panose="02020603050405020304" pitchFamily="18" charset="0"/>
              </a:rPr>
              <a:t> года в возрасте </a:t>
            </a:r>
            <a:r>
              <a:rPr lang="ru-RU" sz="1200" dirty="0">
                <a:solidFill>
                  <a:srgbClr val="003374"/>
                </a:solidFill>
                <a:latin typeface="Times New Roman" panose="02020603050405020304" pitchFamily="18" charset="0"/>
                <a:cs typeface="Times New Roman" panose="02020603050405020304" pitchFamily="18" charset="0"/>
              </a:rPr>
              <a:t>76</a:t>
            </a:r>
            <a:r>
              <a:rPr lang="ru-RU" sz="1200" dirty="0">
                <a:solidFill>
                  <a:srgbClr val="003374"/>
                </a:solidFill>
                <a:latin typeface="Constantia" panose="02030602050306030303" pitchFamily="18" charset="0"/>
                <a:cs typeface="Times New Roman" panose="02020603050405020304" pitchFamily="18" charset="0"/>
              </a:rPr>
              <a:t> лет.</a:t>
            </a:r>
          </a:p>
          <a:p>
            <a:pPr algn="just"/>
            <a:r>
              <a:rPr lang="ru-RU" sz="1200" dirty="0" smtClean="0">
                <a:solidFill>
                  <a:srgbClr val="003374"/>
                </a:solidFill>
                <a:latin typeface="Constantia" panose="02030602050306030303" pitchFamily="18" charset="0"/>
                <a:cs typeface="MV Boli" pitchFamily="2" charset="0"/>
              </a:rPr>
              <a:t>   </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Суворова Марина Владимировна,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казначей  </a:t>
            </a:r>
            <a:r>
              <a:rPr lang="ru-RU" sz="1100" dirty="0">
                <a:latin typeface="Constantia" panose="02030602050306030303" pitchFamily="18" charset="0"/>
                <a:cs typeface="MV Boli" pitchFamily="2" charset="0"/>
              </a:rPr>
              <a:t>отдела </a:t>
            </a:r>
            <a:r>
              <a:rPr lang="ru-RU" sz="1100" dirty="0" smtClean="0">
                <a:latin typeface="Constantia" panose="02030602050306030303" pitchFamily="18" charset="0"/>
                <a:cs typeface="MV Boli" pitchFamily="2" charset="0"/>
              </a:rPr>
              <a:t> централизованной бухгалтерии</a:t>
            </a:r>
            <a:endParaRPr lang="ru-RU" sz="1100" dirty="0">
              <a:latin typeface="Constantia" panose="02030602050306030303"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t="5575" b="2955"/>
          <a:stretch/>
        </p:blipFill>
        <p:spPr bwMode="auto">
          <a:xfrm>
            <a:off x="4571999" y="521904"/>
            <a:ext cx="4140000" cy="5567299"/>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63763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521904"/>
            <a:ext cx="4123796" cy="5878532"/>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ШМАКОВА</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АННА  АЛЕКСАНДРОВНА</a:t>
            </a:r>
          </a:p>
          <a:p>
            <a:pPr algn="ctr">
              <a:spcAft>
                <a:spcPts val="400"/>
              </a:spcAft>
            </a:pPr>
            <a:endParaRPr lang="ru-RU" sz="400" b="1"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Родилась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1922</a:t>
            </a:r>
            <a:r>
              <a:rPr lang="ru-RU" sz="1200" dirty="0">
                <a:solidFill>
                  <a:srgbClr val="003374"/>
                </a:solidFill>
                <a:latin typeface="Constantia" panose="02030602050306030303" pitchFamily="18" charset="0"/>
                <a:cs typeface="Times New Roman" panose="02020603050405020304" pitchFamily="18" charset="0"/>
              </a:rPr>
              <a:t> году в д. Панино Савинского сельсовета Ярославской области. </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Анну Александровну отправили рыть </a:t>
            </a:r>
            <a:r>
              <a:rPr lang="ru-RU" sz="1200" dirty="0" smtClean="0">
                <a:solidFill>
                  <a:srgbClr val="003374"/>
                </a:solidFill>
                <a:latin typeface="Constantia" panose="02030602050306030303" pitchFamily="18" charset="0"/>
                <a:cs typeface="Times New Roman" panose="02020603050405020304" pitchFamily="18" charset="0"/>
              </a:rPr>
              <a:t>окопы под город Ленинград</a:t>
            </a:r>
            <a:r>
              <a:rPr lang="ru-RU" sz="1200" dirty="0">
                <a:solidFill>
                  <a:srgbClr val="003374"/>
                </a:solidFill>
                <a:latin typeface="Constantia" panose="02030602050306030303" pitchFamily="18" charset="0"/>
                <a:cs typeface="Times New Roman" panose="02020603050405020304" pitchFamily="18" charset="0"/>
              </a:rPr>
              <a:t>. На тот момент ей только исполнилось </a:t>
            </a:r>
            <a:r>
              <a:rPr lang="ru-RU" sz="1200" dirty="0">
                <a:solidFill>
                  <a:srgbClr val="003374"/>
                </a:solidFill>
                <a:latin typeface="Times New Roman" panose="02020603050405020304" pitchFamily="18" charset="0"/>
                <a:cs typeface="Times New Roman" panose="02020603050405020304" pitchFamily="18" charset="0"/>
              </a:rPr>
              <a:t>19</a:t>
            </a:r>
            <a:r>
              <a:rPr lang="ru-RU" sz="1200" dirty="0">
                <a:solidFill>
                  <a:srgbClr val="003374"/>
                </a:solidFill>
                <a:latin typeface="Constantia" panose="02030602050306030303" pitchFamily="18" charset="0"/>
                <a:cs typeface="Times New Roman" panose="02020603050405020304" pitchFamily="18" charset="0"/>
              </a:rPr>
              <a:t> лет. Она успешно окончила семилетнюю школу, курсы кройки и шитья и курсы счетоводов в Галичском сельскохозяйственном техникуме.</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была  призвана на фронт и определена  курсантом зенитного батальона. Спустя </a:t>
            </a:r>
            <a:r>
              <a:rPr lang="ru-RU" sz="1200" dirty="0">
                <a:solidFill>
                  <a:srgbClr val="003374"/>
                </a:solidFill>
                <a:latin typeface="Times New Roman" panose="02020603050405020304" pitchFamily="18" charset="0"/>
                <a:cs typeface="Times New Roman" panose="02020603050405020304" pitchFamily="18" charset="0"/>
              </a:rPr>
              <a:t>6 </a:t>
            </a:r>
            <a:r>
              <a:rPr lang="ru-RU" sz="1200" dirty="0">
                <a:solidFill>
                  <a:srgbClr val="003374"/>
                </a:solidFill>
                <a:latin typeface="Constantia" panose="02030602050306030303" pitchFamily="18" charset="0"/>
                <a:cs typeface="Times New Roman" panose="02020603050405020304" pitchFamily="18" charset="0"/>
              </a:rPr>
              <a:t>месяцев подготовки была направлена на оборону города Куйбышева наводчицей в зенитный девичий полк. Расчёт состоял из </a:t>
            </a:r>
            <a:r>
              <a:rPr lang="ru-RU" sz="1200" dirty="0">
                <a:solidFill>
                  <a:srgbClr val="003374"/>
                </a:solidFill>
                <a:latin typeface="Times New Roman" panose="02020603050405020304" pitchFamily="18" charset="0"/>
                <a:cs typeface="Times New Roman" panose="02020603050405020304" pitchFamily="18" charset="0"/>
              </a:rPr>
              <a:t>3</a:t>
            </a:r>
            <a:r>
              <a:rPr lang="ru-RU" sz="1200" dirty="0">
                <a:solidFill>
                  <a:srgbClr val="003374"/>
                </a:solidFill>
                <a:latin typeface="Constantia" panose="02030602050306030303" pitchFamily="18" charset="0"/>
                <a:cs typeface="Times New Roman" panose="02020603050405020304" pitchFamily="18" charset="0"/>
              </a:rPr>
              <a:t> девушек и не раз сбивал вражеские самолёты. </a:t>
            </a:r>
            <a:r>
              <a:rPr lang="ru-RU" sz="1200" dirty="0" smtClean="0">
                <a:solidFill>
                  <a:srgbClr val="003374"/>
                </a:solidFill>
                <a:latin typeface="Constantia" panose="02030602050306030303" pitchFamily="18" charset="0"/>
                <a:cs typeface="Times New Roman" panose="02020603050405020304" pitchFamily="18" charset="0"/>
              </a:rPr>
              <a:t>Служба </a:t>
            </a:r>
            <a:r>
              <a:rPr lang="ru-RU" sz="1200" dirty="0">
                <a:solidFill>
                  <a:srgbClr val="003374"/>
                </a:solidFill>
                <a:latin typeface="Constantia" panose="02030602050306030303" pitchFamily="18" charset="0"/>
                <a:cs typeface="Times New Roman" panose="02020603050405020304" pitchFamily="18" charset="0"/>
              </a:rPr>
              <a:t>в основном проходила  по ночам. По мере наступления нашей Армии, полк перемещался на оборону освобождённых городов на участке Юго-Западного фронта. </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учитывая полученное образование, ее переводят заведующей центральным складом полка. В этой должности ей суждено  было прослужить в  до конца войны. После войны она попала в первую волну комиссования женщин, так как ждала ребёнка. </a:t>
            </a:r>
          </a:p>
          <a:p>
            <a:pPr algn="just"/>
            <a:r>
              <a:rPr lang="ru-RU" sz="1200" dirty="0" smtClean="0">
                <a:solidFill>
                  <a:srgbClr val="003374"/>
                </a:solidFill>
                <a:latin typeface="Constantia" panose="02030602050306030303" pitchFamily="18" charset="0"/>
                <a:cs typeface="Times New Roman" panose="02020603050405020304" pitchFamily="18" charset="0"/>
              </a:rPr>
              <a:t>   Моя </a:t>
            </a:r>
            <a:r>
              <a:rPr lang="ru-RU" sz="1200" dirty="0">
                <a:solidFill>
                  <a:srgbClr val="003374"/>
                </a:solidFill>
                <a:latin typeface="Constantia" panose="02030602050306030303" pitchFamily="18" charset="0"/>
                <a:cs typeface="Times New Roman" panose="02020603050405020304" pitchFamily="18" charset="0"/>
              </a:rPr>
              <a:t>прабабушка Анна Александровна награждена медалями  «За победу над Германией </a:t>
            </a:r>
            <a:r>
              <a:rPr lang="ru-RU" sz="1200" dirty="0">
                <a:solidFill>
                  <a:srgbClr val="003374"/>
                </a:solidFill>
                <a:latin typeface="Times New Roman" panose="02020603050405020304" pitchFamily="18" charset="0"/>
                <a:cs typeface="Times New Roman" panose="02020603050405020304" pitchFamily="18" charset="0"/>
              </a:rPr>
              <a:t>1941-1945</a:t>
            </a:r>
            <a:r>
              <a:rPr lang="ru-RU" sz="1200" dirty="0">
                <a:solidFill>
                  <a:srgbClr val="003374"/>
                </a:solidFill>
                <a:latin typeface="Constantia" panose="02030602050306030303" pitchFamily="18" charset="0"/>
                <a:cs typeface="Times New Roman" panose="02020603050405020304" pitchFamily="18" charset="0"/>
              </a:rPr>
              <a:t> годов»,  «Жукова», знаком «Фронтовик  </a:t>
            </a:r>
            <a:r>
              <a:rPr lang="ru-RU" sz="1200" dirty="0">
                <a:solidFill>
                  <a:srgbClr val="003374"/>
                </a:solidFill>
                <a:latin typeface="Times New Roman" panose="02020603050405020304" pitchFamily="18" charset="0"/>
                <a:cs typeface="Times New Roman" panose="02020603050405020304" pitchFamily="18" charset="0"/>
              </a:rPr>
              <a:t>1941-1945</a:t>
            </a:r>
            <a:r>
              <a:rPr lang="ru-RU" sz="1200" dirty="0">
                <a:solidFill>
                  <a:srgbClr val="003374"/>
                </a:solidFill>
                <a:latin typeface="Constantia" panose="02030602050306030303" pitchFamily="18" charset="0"/>
                <a:cs typeface="Times New Roman" panose="02020603050405020304" pitchFamily="18" charset="0"/>
              </a:rPr>
              <a:t> годов» и </a:t>
            </a:r>
            <a:r>
              <a:rPr lang="ru-RU" sz="1200" dirty="0">
                <a:solidFill>
                  <a:srgbClr val="003374"/>
                </a:solidFill>
                <a:latin typeface="Times New Roman" panose="02020603050405020304" pitchFamily="18" charset="0"/>
                <a:cs typeface="Times New Roman" panose="02020603050405020304" pitchFamily="18" charset="0"/>
              </a:rPr>
              <a:t>11</a:t>
            </a:r>
            <a:r>
              <a:rPr lang="ru-RU" sz="1200" dirty="0">
                <a:solidFill>
                  <a:srgbClr val="003374"/>
                </a:solidFill>
                <a:latin typeface="Constantia" panose="02030602050306030303" pitchFamily="18" charset="0"/>
                <a:cs typeface="Times New Roman" panose="02020603050405020304" pitchFamily="18" charset="0"/>
              </a:rPr>
              <a:t>-ю  памятными медалями.</a:t>
            </a:r>
          </a:p>
          <a:p>
            <a:pPr algn="just"/>
            <a:r>
              <a:rPr lang="ru-RU" sz="1200" dirty="0" smtClean="0">
                <a:solidFill>
                  <a:srgbClr val="003374"/>
                </a:solidFill>
                <a:latin typeface="Constantia" panose="02030602050306030303" pitchFamily="18" charset="0"/>
                <a:cs typeface="MV Boli" pitchFamily="2" charset="0"/>
              </a:rPr>
              <a:t>   </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404885" y="5969549"/>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Шмакова Ирина Владимировна,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начальник  </a:t>
            </a:r>
            <a:r>
              <a:rPr lang="ru-RU" sz="1100" dirty="0">
                <a:latin typeface="Constantia" panose="02030602050306030303" pitchFamily="18" charset="0"/>
                <a:cs typeface="MV Boli" pitchFamily="2" charset="0"/>
              </a:rPr>
              <a:t>отдела </a:t>
            </a:r>
            <a:r>
              <a:rPr lang="ru-RU" sz="1100" dirty="0" smtClean="0">
                <a:latin typeface="Constantia" panose="02030602050306030303" pitchFamily="18" charset="0"/>
                <a:cs typeface="MV Boli" pitchFamily="2" charset="0"/>
              </a:rPr>
              <a:t> № </a:t>
            </a:r>
            <a:r>
              <a:rPr lang="ru-RU" sz="1100" dirty="0" smtClean="0">
                <a:latin typeface="Times New Roman" panose="02020603050405020304" pitchFamily="18" charset="0"/>
                <a:cs typeface="Times New Roman" panose="02020603050405020304" pitchFamily="18" charset="0"/>
              </a:rPr>
              <a:t>20</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Рисунок 18" descr="C:\Users\BOROVI~1\AppData\Local\Temp\_tc11\Шмакова Анна Александровна1.jpg"/>
          <p:cNvPicPr/>
          <p:nvPr/>
        </p:nvPicPr>
        <p:blipFill rotWithShape="1">
          <a:blip r:embed="rId6" cstate="print">
            <a:extLst>
              <a:ext uri="{BEBA8EAE-BF5A-486C-A8C5-ECC9F3942E4B}">
                <a14:imgProps xmlns:a14="http://schemas.microsoft.com/office/drawing/2010/main">
                  <a14:imgLayer r:embed="rId7">
                    <a14:imgEffect>
                      <a14:saturation sat="66000"/>
                    </a14:imgEffect>
                  </a14:imgLayer>
                </a14:imgProps>
              </a:ext>
              <a:ext uri="{28A0092B-C50C-407E-A947-70E740481C1C}">
                <a14:useLocalDpi xmlns:a14="http://schemas.microsoft.com/office/drawing/2010/main" val="0"/>
              </a:ext>
            </a:extLst>
          </a:blip>
          <a:srcRect l="15130" t="9664" r="15781" b="21797"/>
          <a:stretch/>
        </p:blipFill>
        <p:spPr bwMode="auto">
          <a:xfrm>
            <a:off x="4589463" y="553678"/>
            <a:ext cx="4102735" cy="5699844"/>
          </a:xfrm>
          <a:prstGeom prst="rect">
            <a:avLst/>
          </a:prstGeom>
          <a:noFill/>
          <a:ln>
            <a:noFill/>
          </a:ln>
          <a:effectLst>
            <a:softEdge rad="317500"/>
          </a:effectLst>
          <a:extLst>
            <a:ext uri="{53640926-AAD7-44D8-BBD7-CCE9431645EC}">
              <a14:shadowObscured xmlns:a14="http://schemas.microsoft.com/office/drawing/2010/main"/>
            </a:ext>
          </a:extLst>
        </p:spPr>
      </p:pic>
      <p:pic>
        <p:nvPicPr>
          <p:cNvPr id="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53900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287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04885" y="590545"/>
            <a:ext cx="4123796" cy="5539978"/>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ДРАГУНОВ</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АЛЕКСАНДР  ФЕДОРОВИЧ</a:t>
            </a:r>
          </a:p>
          <a:p>
            <a:pPr algn="ctr">
              <a:spcAft>
                <a:spcPts val="400"/>
              </a:spcAft>
            </a:pPr>
            <a:endParaRPr lang="ru-RU" sz="400" b="1"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Родился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Times New Roman" panose="02020603050405020304" pitchFamily="18" charset="0"/>
              </a:rPr>
              <a:t> сентября </a:t>
            </a:r>
            <a:r>
              <a:rPr lang="ru-RU" sz="1200" dirty="0">
                <a:solidFill>
                  <a:srgbClr val="003374"/>
                </a:solidFill>
                <a:latin typeface="Times New Roman" panose="02020603050405020304" pitchFamily="18" charset="0"/>
                <a:cs typeface="Times New Roman" panose="02020603050405020304" pitchFamily="18" charset="0"/>
              </a:rPr>
              <a:t>1920</a:t>
            </a:r>
            <a:r>
              <a:rPr lang="ru-RU" sz="1200" dirty="0">
                <a:solidFill>
                  <a:srgbClr val="003374"/>
                </a:solidFill>
                <a:latin typeface="Constantia" panose="02030602050306030303" pitchFamily="18" charset="0"/>
                <a:cs typeface="Times New Roman" panose="02020603050405020304" pitchFamily="18" charset="0"/>
              </a:rPr>
              <a:t> года. </a:t>
            </a:r>
          </a:p>
          <a:p>
            <a:pPr algn="just"/>
            <a:r>
              <a:rPr lang="ru-RU" sz="1200" dirty="0" smtClean="0">
                <a:solidFill>
                  <a:srgbClr val="003374"/>
                </a:solidFill>
                <a:latin typeface="Constantia" panose="02030602050306030303" pitchFamily="18" charset="0"/>
                <a:cs typeface="Times New Roman" panose="02020603050405020304" pitchFamily="18" charset="0"/>
              </a:rPr>
              <a:t>   Призван </a:t>
            </a:r>
            <a:r>
              <a:rPr lang="ru-RU" sz="1200" dirty="0">
                <a:solidFill>
                  <a:srgbClr val="003374"/>
                </a:solidFill>
                <a:latin typeface="Constantia" panose="02030602050306030303" pitchFamily="18" charset="0"/>
                <a:cs typeface="Times New Roman" panose="02020603050405020304" pitchFamily="18" charset="0"/>
              </a:rPr>
              <a:t>на войну в июне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в возрасте </a:t>
            </a:r>
            <a:r>
              <a:rPr lang="ru-RU" sz="1200" dirty="0">
                <a:solidFill>
                  <a:srgbClr val="003374"/>
                </a:solidFill>
                <a:latin typeface="Times New Roman" panose="02020603050405020304" pitchFamily="18" charset="0"/>
                <a:cs typeface="Times New Roman" panose="02020603050405020304" pitchFamily="18" charset="0"/>
              </a:rPr>
              <a:t>20</a:t>
            </a:r>
            <a:r>
              <a:rPr lang="ru-RU" sz="1200" dirty="0">
                <a:solidFill>
                  <a:srgbClr val="003374"/>
                </a:solidFill>
                <a:latin typeface="Constantia" panose="02030602050306030303" pitchFamily="18" charset="0"/>
                <a:cs typeface="Times New Roman" panose="02020603050405020304" pitchFamily="18" charset="0"/>
              </a:rPr>
              <a:t> лет. Всю войну служил на передовой в разведке. </a:t>
            </a:r>
            <a:r>
              <a:rPr lang="ru-RU" sz="1200" dirty="0" smtClean="0">
                <a:solidFill>
                  <a:srgbClr val="003374"/>
                </a:solidFill>
                <a:latin typeface="Constantia" panose="02030602050306030303" pitchFamily="18" charset="0"/>
                <a:cs typeface="Times New Roman" panose="02020603050405020304" pitchFamily="18" charset="0"/>
              </a:rPr>
              <a:t>В начале  </a:t>
            </a:r>
            <a:r>
              <a:rPr lang="ru-RU" sz="1200" dirty="0">
                <a:solidFill>
                  <a:srgbClr val="003374"/>
                </a:solidFill>
                <a:latin typeface="Constantia" panose="02030602050306030303" pitchFamily="18" charset="0"/>
                <a:cs typeface="Times New Roman" panose="02020603050405020304" pitchFamily="18" charset="0"/>
              </a:rPr>
              <a:t>был рядовым, в последствии командиром </a:t>
            </a:r>
            <a:r>
              <a:rPr lang="ru-RU" sz="1200" dirty="0" smtClean="0">
                <a:solidFill>
                  <a:srgbClr val="003374"/>
                </a:solidFill>
                <a:latin typeface="Constantia" panose="02030602050306030303" pitchFamily="18" charset="0"/>
                <a:cs typeface="Times New Roman" panose="02020603050405020304" pitchFamily="18" charset="0"/>
              </a:rPr>
              <a:t>отделения </a:t>
            </a:r>
            <a:r>
              <a:rPr lang="ru-RU" sz="1200" dirty="0" smtClean="0">
                <a:solidFill>
                  <a:srgbClr val="003374"/>
                </a:solidFill>
                <a:latin typeface="Times New Roman" panose="02020603050405020304" pitchFamily="18" charset="0"/>
                <a:cs typeface="Times New Roman" panose="02020603050405020304" pitchFamily="18" charset="0"/>
              </a:rPr>
              <a:t>120</a:t>
            </a:r>
            <a:r>
              <a:rPr lang="ru-RU" sz="1200" dirty="0" smtClean="0">
                <a:solidFill>
                  <a:srgbClr val="003374"/>
                </a:solidFill>
                <a:latin typeface="Constantia" panose="02030602050306030303" pitchFamily="18" charset="0"/>
                <a:cs typeface="Times New Roman" panose="02020603050405020304" pitchFamily="18" charset="0"/>
              </a:rPr>
              <a:t>-й минометной батареи </a:t>
            </a:r>
            <a:r>
              <a:rPr lang="ru-RU" sz="1200" dirty="0" smtClean="0">
                <a:solidFill>
                  <a:srgbClr val="003374"/>
                </a:solidFill>
                <a:latin typeface="Times New Roman" panose="02020603050405020304" pitchFamily="18" charset="0"/>
                <a:cs typeface="Times New Roman" panose="02020603050405020304" pitchFamily="18" charset="0"/>
              </a:rPr>
              <a:t>406</a:t>
            </a:r>
            <a:r>
              <a:rPr lang="ru-RU" sz="1200" dirty="0" smtClean="0">
                <a:solidFill>
                  <a:srgbClr val="003374"/>
                </a:solidFill>
                <a:latin typeface="Constantia" panose="02030602050306030303" pitchFamily="18" charset="0"/>
                <a:cs typeface="Times New Roman" panose="02020603050405020304" pitchFamily="18" charset="0"/>
              </a:rPr>
              <a:t>-го стрелкового Краснознаменного полка, в </a:t>
            </a:r>
            <a:r>
              <a:rPr lang="ru-RU" sz="1200" dirty="0">
                <a:solidFill>
                  <a:srgbClr val="003374"/>
                </a:solidFill>
                <a:latin typeface="Constantia" panose="02030602050306030303" pitchFamily="18" charset="0"/>
                <a:cs typeface="Times New Roman" panose="02020603050405020304" pitchFamily="18" charset="0"/>
              </a:rPr>
              <a:t>звании сержанта. Одной из задач  взвода была взятие в плен немецких офицеров. После одной из таких операций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был контужен и попал в медсанчасть. После госпиталя вернулся в разведку.</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году их взвод попал в окружение в Белоруссии. Кругом болото и лес, костры жечь нельзя, дабы не привлечь внимание немцев. Ели то, что находили в лесу. А когда появилась возможность развести костры, снимали с погибших кирзовые сапоги, нарезали их на полоски и жарили на костре, чтобы хоть как-то утолить голод. </a:t>
            </a:r>
          </a:p>
          <a:p>
            <a:pPr algn="just"/>
            <a:r>
              <a:rPr lang="ru-RU" sz="1200" dirty="0" smtClean="0">
                <a:solidFill>
                  <a:srgbClr val="003374"/>
                </a:solidFill>
                <a:latin typeface="Constantia" panose="02030602050306030303" pitchFamily="18" charset="0"/>
                <a:cs typeface="Times New Roman" panose="02020603050405020304" pitchFamily="18" charset="0"/>
              </a:rPr>
              <a:t>   Был </a:t>
            </a:r>
            <a:r>
              <a:rPr lang="ru-RU" sz="1200" dirty="0">
                <a:solidFill>
                  <a:srgbClr val="003374"/>
                </a:solidFill>
                <a:latin typeface="Constantia" panose="02030602050306030303" pitchFamily="18" charset="0"/>
                <a:cs typeface="Times New Roman" panose="02020603050405020304" pitchFamily="18" charset="0"/>
              </a:rPr>
              <a:t>демобилизован из действующей армии </a:t>
            </a:r>
            <a:r>
              <a:rPr lang="ru-RU" sz="1200" dirty="0">
                <a:solidFill>
                  <a:srgbClr val="003374"/>
                </a:solidFill>
                <a:latin typeface="Times New Roman" panose="02020603050405020304" pitchFamily="18" charset="0"/>
                <a:cs typeface="Times New Roman" panose="02020603050405020304" pitchFamily="18" charset="0"/>
              </a:rPr>
              <a:t>23</a:t>
            </a:r>
            <a:r>
              <a:rPr lang="ru-RU" sz="1200" dirty="0">
                <a:solidFill>
                  <a:srgbClr val="003374"/>
                </a:solidFill>
                <a:latin typeface="Constantia" panose="02030602050306030303" pitchFamily="18" charset="0"/>
                <a:cs typeface="Times New Roman" panose="02020603050405020304" pitchFamily="18" charset="0"/>
              </a:rPr>
              <a:t> ноября </a:t>
            </a:r>
            <a:r>
              <a:rPr lang="ru-RU" sz="1200" dirty="0">
                <a:solidFill>
                  <a:srgbClr val="003374"/>
                </a:solidFill>
                <a:latin typeface="Times New Roman" panose="02020603050405020304" pitchFamily="18" charset="0"/>
                <a:cs typeface="Times New Roman" panose="02020603050405020304" pitchFamily="18" charset="0"/>
              </a:rPr>
              <a:t>1946</a:t>
            </a:r>
            <a:r>
              <a:rPr lang="ru-RU" sz="1200" dirty="0">
                <a:solidFill>
                  <a:srgbClr val="003374"/>
                </a:solidFill>
                <a:latin typeface="Constantia" panose="02030602050306030303" pitchFamily="18" charset="0"/>
                <a:cs typeface="Times New Roman" panose="02020603050405020304" pitchFamily="18" charset="0"/>
              </a:rPr>
              <a:t> года. </a:t>
            </a:r>
          </a:p>
          <a:p>
            <a:pPr algn="just"/>
            <a:r>
              <a:rPr lang="ru-RU" sz="1200" dirty="0" smtClean="0">
                <a:solidFill>
                  <a:srgbClr val="003374"/>
                </a:solidFill>
                <a:latin typeface="Constantia" panose="02030602050306030303" pitchFamily="18" charset="0"/>
                <a:cs typeface="Times New Roman" panose="02020603050405020304" pitchFamily="18" charset="0"/>
              </a:rPr>
              <a:t>   Ушел </a:t>
            </a:r>
            <a:r>
              <a:rPr lang="ru-RU" sz="1200" dirty="0">
                <a:solidFill>
                  <a:srgbClr val="003374"/>
                </a:solidFill>
                <a:latin typeface="Constantia" panose="02030602050306030303" pitchFamily="18" charset="0"/>
                <a:cs typeface="Times New Roman" panose="02020603050405020304" pitchFamily="18" charset="0"/>
              </a:rPr>
              <a:t>из жизни </a:t>
            </a:r>
            <a:r>
              <a:rPr lang="ru-RU" sz="1200" dirty="0">
                <a:solidFill>
                  <a:srgbClr val="003374"/>
                </a:solidFill>
                <a:latin typeface="Times New Roman" panose="02020603050405020304" pitchFamily="18" charset="0"/>
                <a:cs typeface="Times New Roman" panose="02020603050405020304" pitchFamily="18" charset="0"/>
              </a:rPr>
              <a:t>28</a:t>
            </a:r>
            <a:r>
              <a:rPr lang="ru-RU" sz="1200" dirty="0">
                <a:solidFill>
                  <a:srgbClr val="003374"/>
                </a:solidFill>
                <a:latin typeface="Constantia" panose="02030602050306030303" pitchFamily="18" charset="0"/>
                <a:cs typeface="Times New Roman" panose="02020603050405020304" pitchFamily="18" charset="0"/>
              </a:rPr>
              <a:t> декабря </a:t>
            </a:r>
            <a:r>
              <a:rPr lang="ru-RU" sz="1200" dirty="0">
                <a:solidFill>
                  <a:srgbClr val="003374"/>
                </a:solidFill>
                <a:latin typeface="Times New Roman" panose="02020603050405020304" pitchFamily="18" charset="0"/>
                <a:cs typeface="Times New Roman" panose="02020603050405020304" pitchFamily="18" charset="0"/>
              </a:rPr>
              <a:t>1981</a:t>
            </a:r>
            <a:r>
              <a:rPr lang="ru-RU" sz="1200" dirty="0">
                <a:solidFill>
                  <a:srgbClr val="003374"/>
                </a:solidFill>
                <a:latin typeface="Constantia" panose="02030602050306030303" pitchFamily="18" charset="0"/>
                <a:cs typeface="Times New Roman" panose="02020603050405020304" pitchFamily="18" charset="0"/>
              </a:rPr>
              <a:t> года.</a:t>
            </a:r>
          </a:p>
          <a:p>
            <a:pPr algn="just"/>
            <a:r>
              <a:rPr lang="ru-RU" sz="1200" dirty="0" smtClean="0">
                <a:solidFill>
                  <a:srgbClr val="003374"/>
                </a:solidFill>
                <a:latin typeface="Constantia" panose="02030602050306030303" pitchFamily="18" charset="0"/>
                <a:cs typeface="Times New Roman" panose="02020603050405020304" pitchFamily="18" charset="0"/>
              </a:rPr>
              <a:t>   Имеет </a:t>
            </a:r>
            <a:r>
              <a:rPr lang="ru-RU" sz="1200" dirty="0">
                <a:solidFill>
                  <a:srgbClr val="003374"/>
                </a:solidFill>
                <a:latin typeface="Constantia" panose="02030602050306030303" pitchFamily="18" charset="0"/>
                <a:cs typeface="Times New Roman" panose="02020603050405020304" pitchFamily="18" charset="0"/>
              </a:rPr>
              <a:t>награды: медали  «За отвагу» (две), «За оборону Ленинграда», «За взятие Кенигсберга», «За победу над Германией в Великой Отечественной  войне </a:t>
            </a:r>
            <a:r>
              <a:rPr lang="ru-RU" sz="1200" dirty="0">
                <a:solidFill>
                  <a:srgbClr val="003374"/>
                </a:solidFill>
                <a:latin typeface="Times New Roman" panose="02020603050405020304" pitchFamily="18" charset="0"/>
                <a:cs typeface="Times New Roman" panose="02020603050405020304" pitchFamily="18" charset="0"/>
              </a:rPr>
              <a:t>1941-1945</a:t>
            </a:r>
            <a:r>
              <a:rPr lang="ru-RU" sz="1200" dirty="0">
                <a:solidFill>
                  <a:srgbClr val="003374"/>
                </a:solidFill>
                <a:latin typeface="Constantia" panose="02030602050306030303" pitchFamily="18" charset="0"/>
                <a:cs typeface="Times New Roman" panose="02020603050405020304" pitchFamily="18" charset="0"/>
              </a:rPr>
              <a:t> годов» и «За победу над Японией»;  орден «Красная звезда».</a:t>
            </a:r>
          </a:p>
          <a:p>
            <a:pPr algn="just"/>
            <a:r>
              <a:rPr lang="ru-RU" sz="1200" dirty="0" smtClean="0">
                <a:solidFill>
                  <a:srgbClr val="003374"/>
                </a:solidFill>
                <a:latin typeface="Constantia" panose="02030602050306030303" pitchFamily="18" charset="0"/>
                <a:cs typeface="MV Boli" pitchFamily="2" charset="0"/>
              </a:rPr>
              <a:t>   </a:t>
            </a:r>
            <a:endParaRPr lang="ru-RU" sz="1200" dirty="0">
              <a:solidFill>
                <a:srgbClr val="003374"/>
              </a:solidFill>
              <a:latin typeface="Constantia" panose="02030602050306030303" pitchFamily="18" charset="0"/>
              <a:cs typeface="MV Boli" pitchFamily="2" charset="0"/>
            </a:endParaRPr>
          </a:p>
        </p:txBody>
      </p:sp>
      <p:sp>
        <p:nvSpPr>
          <p:cNvPr id="21" name="TextBox 20"/>
          <p:cNvSpPr txBox="1"/>
          <p:nvPr/>
        </p:nvSpPr>
        <p:spPr>
          <a:xfrm>
            <a:off x="404885" y="5969549"/>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Шмакова Ирина Владимировна,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начальник  </a:t>
            </a:r>
            <a:r>
              <a:rPr lang="ru-RU" sz="1100" dirty="0">
                <a:latin typeface="Constantia" panose="02030602050306030303" pitchFamily="18" charset="0"/>
                <a:cs typeface="MV Boli" pitchFamily="2" charset="0"/>
              </a:rPr>
              <a:t>отдела </a:t>
            </a:r>
            <a:r>
              <a:rPr lang="ru-RU" sz="1100" dirty="0" smtClean="0">
                <a:latin typeface="Constantia" panose="02030602050306030303" pitchFamily="18" charset="0"/>
                <a:cs typeface="MV Boli" pitchFamily="2" charset="0"/>
              </a:rPr>
              <a:t> № </a:t>
            </a:r>
            <a:r>
              <a:rPr lang="ru-RU" sz="1100" dirty="0" smtClean="0">
                <a:latin typeface="Times New Roman" panose="02020603050405020304" pitchFamily="18" charset="0"/>
                <a:cs typeface="Times New Roman" panose="02020603050405020304" pitchFamily="18" charset="0"/>
              </a:rPr>
              <a:t>20</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C:\Users\BOROVI~1\AppData\Local\Temp\_tc11\Драгунов Александр1.jpg"/>
          <p:cNvPicPr/>
          <p:nvPr/>
        </p:nvPicPr>
        <p:blipFill rotWithShape="1">
          <a:blip r:embed="rId6" cstate="print">
            <a:extLst>
              <a:ext uri="{BEBA8EAE-BF5A-486C-A8C5-ECC9F3942E4B}">
                <a14:imgProps xmlns:a14="http://schemas.microsoft.com/office/drawing/2010/main">
                  <a14:imgLayer r:embed="rId7">
                    <a14:imgEffect>
                      <a14:saturation sat="66000"/>
                    </a14:imgEffect>
                  </a14:imgLayer>
                </a14:imgProps>
              </a:ext>
              <a:ext uri="{28A0092B-C50C-407E-A947-70E740481C1C}">
                <a14:useLocalDpi xmlns:a14="http://schemas.microsoft.com/office/drawing/2010/main" val="0"/>
              </a:ext>
            </a:extLst>
          </a:blip>
          <a:srcRect l="15933" t="9751" r="17921" b="21127"/>
          <a:stretch/>
        </p:blipFill>
        <p:spPr bwMode="auto">
          <a:xfrm>
            <a:off x="4622520" y="577600"/>
            <a:ext cx="4140000" cy="5652000"/>
          </a:xfrm>
          <a:prstGeom prst="rect">
            <a:avLst/>
          </a:prstGeom>
          <a:noFill/>
          <a:ln>
            <a:noFill/>
          </a:ln>
          <a:effectLst>
            <a:softEdge rad="317500"/>
          </a:effectLst>
          <a:extLst>
            <a:ext uri="{53640926-AAD7-44D8-BBD7-CCE9431645EC}">
              <a14:shadowObscured xmlns:a14="http://schemas.microsoft.com/office/drawing/2010/main"/>
            </a:ext>
          </a:extLst>
        </p:spPr>
      </p:pic>
      <p:pic>
        <p:nvPicPr>
          <p:cNvPr id="2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823971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00109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ЧУВИЛЯЕВ </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КОНСТАНТИН  НИКОЛАЕВИЧ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Times New Roman" panose="02020603050405020304" pitchFamily="18" charset="0"/>
              </a:rPr>
              <a:t>Родился в </a:t>
            </a:r>
            <a:r>
              <a:rPr lang="ru-RU" sz="1200" dirty="0">
                <a:solidFill>
                  <a:srgbClr val="003374"/>
                </a:solidFill>
                <a:latin typeface="Times New Roman" panose="02020603050405020304" pitchFamily="18" charset="0"/>
                <a:cs typeface="Times New Roman" panose="02020603050405020304" pitchFamily="18" charset="0"/>
              </a:rPr>
              <a:t>1904</a:t>
            </a:r>
            <a:r>
              <a:rPr lang="ru-RU" sz="1200" dirty="0">
                <a:solidFill>
                  <a:srgbClr val="003374"/>
                </a:solidFill>
                <a:latin typeface="Constantia" panose="02030602050306030303" pitchFamily="18" charset="0"/>
                <a:cs typeface="Times New Roman" panose="02020603050405020304" pitchFamily="18" charset="0"/>
              </a:rPr>
              <a:t> году. В Красной Армии с </a:t>
            </a:r>
            <a:r>
              <a:rPr lang="ru-RU" sz="1200" dirty="0">
                <a:solidFill>
                  <a:srgbClr val="003374"/>
                </a:solidFill>
                <a:latin typeface="Times New Roman" panose="02020603050405020304" pitchFamily="18" charset="0"/>
                <a:cs typeface="Times New Roman" panose="02020603050405020304" pitchFamily="18" charset="0"/>
              </a:rPr>
              <a:t>15</a:t>
            </a:r>
            <a:r>
              <a:rPr lang="ru-RU" sz="1200" dirty="0">
                <a:solidFill>
                  <a:srgbClr val="003374"/>
                </a:solidFill>
                <a:latin typeface="Constantia" panose="02030602050306030303" pitchFamily="18" charset="0"/>
                <a:cs typeface="Times New Roman" panose="02020603050405020304" pitchFamily="18" charset="0"/>
              </a:rPr>
              <a:t> августа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a:t>
            </a: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Призван в ряды Рабоче-крестьянской Красной </a:t>
            </a:r>
            <a:r>
              <a:rPr lang="ru-RU" sz="1200" dirty="0" smtClean="0">
                <a:solidFill>
                  <a:srgbClr val="003374"/>
                </a:solidFill>
                <a:latin typeface="Constantia" panose="02030602050306030303" pitchFamily="18" charset="0"/>
                <a:cs typeface="Times New Roman" panose="02020603050405020304" pitchFamily="18" charset="0"/>
              </a:rPr>
              <a:t>армии Красносельским </a:t>
            </a:r>
            <a:r>
              <a:rPr lang="ru-RU" sz="1200" dirty="0">
                <a:solidFill>
                  <a:srgbClr val="003374"/>
                </a:solidFill>
                <a:latin typeface="Constantia" panose="02030602050306030303" pitchFamily="18" charset="0"/>
                <a:cs typeface="Times New Roman" panose="02020603050405020304" pitchFamily="18" charset="0"/>
              </a:rPr>
              <a:t>РВК Ярославской области. </a:t>
            </a:r>
          </a:p>
          <a:p>
            <a:pPr algn="just"/>
            <a:r>
              <a:rPr lang="ru-RU" sz="1200" dirty="0" smtClean="0">
                <a:solidFill>
                  <a:srgbClr val="003374"/>
                </a:solidFill>
                <a:latin typeface="Constantia" panose="02030602050306030303" pitchFamily="18" charset="0"/>
                <a:cs typeface="Times New Roman" panose="02020603050405020304" pitchFamily="18" charset="0"/>
              </a:rPr>
              <a:t>   На </a:t>
            </a:r>
            <a:r>
              <a:rPr lang="ru-RU" sz="1200" dirty="0">
                <a:solidFill>
                  <a:srgbClr val="003374"/>
                </a:solidFill>
                <a:latin typeface="Constantia" panose="02030602050306030303" pitchFamily="18" charset="0"/>
                <a:cs typeface="Times New Roman" panose="02020603050405020304" pitchFamily="18" charset="0"/>
              </a:rPr>
              <a:t>фронтах Отечественной войны с января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года в составе </a:t>
            </a:r>
            <a:r>
              <a:rPr lang="ru-RU" sz="1200" dirty="0">
                <a:solidFill>
                  <a:srgbClr val="003374"/>
                </a:solidFill>
                <a:latin typeface="Times New Roman" panose="02020603050405020304" pitchFamily="18" charset="0"/>
                <a:cs typeface="Times New Roman" panose="02020603050405020304" pitchFamily="18" charset="0"/>
              </a:rPr>
              <a:t>23</a:t>
            </a:r>
            <a:r>
              <a:rPr lang="ru-RU" sz="1200" dirty="0">
                <a:solidFill>
                  <a:srgbClr val="003374"/>
                </a:solidFill>
                <a:latin typeface="Constantia" panose="02030602050306030303" pitchFamily="18" charset="0"/>
                <a:cs typeface="Times New Roman" panose="02020603050405020304" pitchFamily="18" charset="0"/>
              </a:rPr>
              <a:t>-й бригады Сталинградского фронта. </a:t>
            </a:r>
          </a:p>
          <a:p>
            <a:pPr algn="just"/>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Constantia" panose="02030602050306030303" pitchFamily="18" charset="0"/>
                <a:cs typeface="Times New Roman" panose="02020603050405020304" pitchFamily="18" charset="0"/>
              </a:rPr>
              <a:t>января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в составе </a:t>
            </a:r>
            <a:r>
              <a:rPr lang="ru-RU" sz="1200" dirty="0">
                <a:solidFill>
                  <a:srgbClr val="003374"/>
                </a:solidFill>
                <a:latin typeface="Times New Roman" panose="02020603050405020304" pitchFamily="18" charset="0"/>
                <a:cs typeface="Times New Roman" panose="02020603050405020304" pitchFamily="18" charset="0"/>
              </a:rPr>
              <a:t>65</a:t>
            </a:r>
            <a:r>
              <a:rPr lang="ru-RU" sz="1200" dirty="0">
                <a:solidFill>
                  <a:srgbClr val="003374"/>
                </a:solidFill>
                <a:latin typeface="Constantia" panose="02030602050306030303" pitchFamily="18" charset="0"/>
                <a:cs typeface="Times New Roman" panose="02020603050405020304" pitchFamily="18" charset="0"/>
              </a:rPr>
              <a:t>-й отдельной стрелковой бригады Северо-Западного фронта. </a:t>
            </a:r>
          </a:p>
          <a:p>
            <a:pPr algn="just"/>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Constantia" panose="02030602050306030303" pitchFamily="18" charset="0"/>
                <a:cs typeface="Times New Roman" panose="02020603050405020304" pitchFamily="18" charset="0"/>
              </a:rPr>
              <a:t>июня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в составе </a:t>
            </a:r>
            <a:r>
              <a:rPr lang="ru-RU" sz="1200" dirty="0">
                <a:solidFill>
                  <a:srgbClr val="003374"/>
                </a:solidFill>
                <a:latin typeface="Times New Roman" panose="02020603050405020304" pitchFamily="18" charset="0"/>
                <a:cs typeface="Times New Roman" panose="02020603050405020304" pitchFamily="18" charset="0"/>
              </a:rPr>
              <a:t>96</a:t>
            </a:r>
            <a:r>
              <a:rPr lang="ru-RU" sz="1200" dirty="0">
                <a:solidFill>
                  <a:srgbClr val="003374"/>
                </a:solidFill>
                <a:latin typeface="Constantia" panose="02030602050306030303" pitchFamily="18" charset="0"/>
                <a:cs typeface="Times New Roman" panose="02020603050405020304" pitchFamily="18" charset="0"/>
              </a:rPr>
              <a:t>-й стрелковой дивизии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2</a:t>
            </a:r>
            <a:r>
              <a:rPr lang="ru-RU" sz="1200" dirty="0" smtClean="0">
                <a:solidFill>
                  <a:srgbClr val="003374"/>
                </a:solidFill>
                <a:latin typeface="Constantia" panose="02030602050306030303" pitchFamily="18" charset="0"/>
                <a:cs typeface="Times New Roman" panose="02020603050405020304" pitchFamily="18" charset="0"/>
              </a:rPr>
              <a:t>-го </a:t>
            </a:r>
            <a:r>
              <a:rPr lang="ru-RU" sz="1200" dirty="0">
                <a:solidFill>
                  <a:srgbClr val="003374"/>
                </a:solidFill>
                <a:latin typeface="Constantia" panose="02030602050306030303" pitchFamily="18" charset="0"/>
                <a:cs typeface="Times New Roman" panose="02020603050405020304" pitchFamily="18" charset="0"/>
              </a:rPr>
              <a:t>Белорусского фронта. </a:t>
            </a:r>
          </a:p>
          <a:p>
            <a:pPr algn="just"/>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Constantia" panose="02030602050306030303" pitchFamily="18" charset="0"/>
                <a:cs typeface="Times New Roman" panose="02020603050405020304" pitchFamily="18" charset="0"/>
              </a:rPr>
              <a:t>июля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года в составе армейского полевого госпиталя № </a:t>
            </a:r>
            <a:r>
              <a:rPr lang="ru-RU" sz="1200" dirty="0">
                <a:solidFill>
                  <a:srgbClr val="003374"/>
                </a:solidFill>
                <a:latin typeface="Times New Roman" panose="02020603050405020304" pitchFamily="18" charset="0"/>
                <a:cs typeface="Times New Roman" panose="02020603050405020304" pitchFamily="18" charset="0"/>
              </a:rPr>
              <a:t>3344</a:t>
            </a:r>
            <a:r>
              <a:rPr lang="ru-RU" sz="1200" dirty="0">
                <a:solidFill>
                  <a:srgbClr val="003374"/>
                </a:solidFill>
                <a:latin typeface="Constantia" panose="02030602050306030303" pitchFamily="18" charset="0"/>
                <a:cs typeface="Times New Roman" panose="02020603050405020304" pitchFamily="18" charset="0"/>
              </a:rPr>
              <a:t> старшим лейтенантом интендантской службы </a:t>
            </a:r>
            <a:r>
              <a:rPr lang="ru-RU" sz="1200" dirty="0">
                <a:solidFill>
                  <a:srgbClr val="003374"/>
                </a:solidFill>
                <a:latin typeface="Times New Roman" panose="02020603050405020304" pitchFamily="18" charset="0"/>
                <a:cs typeface="Times New Roman" panose="02020603050405020304" pitchFamily="18" charset="0"/>
              </a:rPr>
              <a:t>1</a:t>
            </a:r>
            <a:r>
              <a:rPr lang="ru-RU" sz="1200" dirty="0">
                <a:solidFill>
                  <a:srgbClr val="003374"/>
                </a:solidFill>
                <a:latin typeface="Constantia" panose="02030602050306030303" pitchFamily="18" charset="0"/>
                <a:cs typeface="Times New Roman" panose="02020603050405020304" pitchFamily="18" charset="0"/>
              </a:rPr>
              <a:t>-го, </a:t>
            </a:r>
            <a:r>
              <a:rPr lang="ru-RU" sz="1200" dirty="0">
                <a:solidFill>
                  <a:srgbClr val="003374"/>
                </a:solidFill>
                <a:latin typeface="Times New Roman" panose="02020603050405020304" pitchFamily="18" charset="0"/>
                <a:cs typeface="Times New Roman" panose="02020603050405020304" pitchFamily="18" charset="0"/>
              </a:rPr>
              <a:t>2</a:t>
            </a:r>
            <a:r>
              <a:rPr lang="ru-RU" sz="1200" dirty="0">
                <a:solidFill>
                  <a:srgbClr val="003374"/>
                </a:solidFill>
                <a:latin typeface="Constantia" panose="02030602050306030303" pitchFamily="18" charset="0"/>
                <a:cs typeface="Times New Roman" panose="02020603050405020304" pitchFamily="18" charset="0"/>
              </a:rPr>
              <a:t>-го, </a:t>
            </a:r>
            <a:r>
              <a:rPr lang="ru-RU" sz="1200" dirty="0">
                <a:solidFill>
                  <a:srgbClr val="003374"/>
                </a:solidFill>
                <a:latin typeface="Times New Roman" panose="02020603050405020304" pitchFamily="18" charset="0"/>
                <a:cs typeface="Times New Roman" panose="02020603050405020304" pitchFamily="18" charset="0"/>
              </a:rPr>
              <a:t>3</a:t>
            </a:r>
            <a:r>
              <a:rPr lang="ru-RU" sz="1200" dirty="0">
                <a:solidFill>
                  <a:srgbClr val="003374"/>
                </a:solidFill>
                <a:latin typeface="Constantia" panose="02030602050306030303" pitchFamily="18" charset="0"/>
                <a:cs typeface="Times New Roman" panose="02020603050405020304" pitchFamily="18" charset="0"/>
              </a:rPr>
              <a:t>-го Белорусских фронтов. </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марте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года под деревней Короткевичи </a:t>
            </a:r>
            <a:r>
              <a:rPr lang="ru-RU" sz="1200" dirty="0" smtClean="0">
                <a:solidFill>
                  <a:srgbClr val="003374"/>
                </a:solidFill>
                <a:latin typeface="Constantia" panose="02030602050306030303" pitchFamily="18" charset="0"/>
                <a:cs typeface="Times New Roman" panose="02020603050405020304" pitchFamily="18" charset="0"/>
              </a:rPr>
              <a:t>был </a:t>
            </a:r>
            <a:r>
              <a:rPr lang="ru-RU" sz="1200" dirty="0">
                <a:solidFill>
                  <a:srgbClr val="003374"/>
                </a:solidFill>
                <a:latin typeface="Constantia" panose="02030602050306030303" pitchFamily="18" charset="0"/>
                <a:cs typeface="Times New Roman" panose="02020603050405020304" pitchFamily="18" charset="0"/>
              </a:rPr>
              <a:t>легко контужен.</a:t>
            </a:r>
          </a:p>
          <a:p>
            <a:pPr algn="just"/>
            <a:r>
              <a:rPr lang="ru-RU" sz="1200" dirty="0" smtClean="0">
                <a:solidFill>
                  <a:srgbClr val="003374"/>
                </a:solidFill>
                <a:latin typeface="Constantia" panose="02030602050306030303" pitchFamily="18" charset="0"/>
                <a:cs typeface="Times New Roman" panose="02020603050405020304" pitchFamily="18" charset="0"/>
              </a:rPr>
              <a:t>   Награжден </a:t>
            </a:r>
            <a:r>
              <a:rPr lang="ru-RU" sz="1200" dirty="0">
                <a:solidFill>
                  <a:srgbClr val="003374"/>
                </a:solidFill>
                <a:latin typeface="Constantia" panose="02030602050306030303" pitchFamily="18" charset="0"/>
                <a:cs typeface="Times New Roman" panose="02020603050405020304" pitchFamily="18" charset="0"/>
              </a:rPr>
              <a:t>медалью «За боевые заслуги».</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Чувиляев Сергей Валерьевич,</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заместитель Руководителя</a:t>
            </a:r>
            <a:endParaRPr lang="ru-RU" sz="1100" dirty="0">
              <a:latin typeface="Constantia" panose="02030602050306030303"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652633"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1844042"/>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18576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ЧЕБАНЬКО</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ИВАН  ИВАНОВИЧ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1909</a:t>
            </a:r>
            <a:r>
              <a:rPr lang="ru-RU" sz="1200" dirty="0">
                <a:solidFill>
                  <a:srgbClr val="003374"/>
                </a:solidFill>
                <a:latin typeface="Constantia" panose="02030602050306030303" pitchFamily="18" charset="0"/>
                <a:cs typeface="Times New Roman" panose="02020603050405020304" pitchFamily="18" charset="0"/>
              </a:rPr>
              <a:t> году в с. Быково Быковского района Сталинградской области.</a:t>
            </a:r>
          </a:p>
          <a:p>
            <a:pPr algn="just"/>
            <a:r>
              <a:rPr lang="ru-RU" sz="1200" dirty="0" smtClean="0">
                <a:solidFill>
                  <a:srgbClr val="003374"/>
                </a:solidFill>
                <a:latin typeface="Constantia" panose="02030602050306030303" pitchFamily="18" charset="0"/>
                <a:cs typeface="Times New Roman" panose="02020603050405020304" pitchFamily="18" charset="0"/>
              </a:rPr>
              <a:t>   Призван </a:t>
            </a:r>
            <a:r>
              <a:rPr lang="ru-RU" sz="1200" dirty="0">
                <a:solidFill>
                  <a:srgbClr val="003374"/>
                </a:solidFill>
                <a:latin typeface="Constantia" panose="02030602050306030303" pitchFamily="18" charset="0"/>
                <a:cs typeface="Times New Roman" panose="02020603050405020304" pitchFamily="18" charset="0"/>
              </a:rPr>
              <a:t>в ряды Рабоче-крестьянской Красной армии Быковским РВК Сталинградской области </a:t>
            </a:r>
            <a:r>
              <a:rPr lang="ru-RU" sz="1200" dirty="0">
                <a:solidFill>
                  <a:srgbClr val="003374"/>
                </a:solidFill>
                <a:latin typeface="Times New Roman" panose="02020603050405020304" pitchFamily="18" charset="0"/>
                <a:cs typeface="Times New Roman" panose="02020603050405020304" pitchFamily="18" charset="0"/>
              </a:rPr>
              <a:t>20</a:t>
            </a:r>
            <a:r>
              <a:rPr lang="ru-RU" sz="1200" dirty="0">
                <a:solidFill>
                  <a:srgbClr val="003374"/>
                </a:solidFill>
                <a:latin typeface="Constantia" panose="02030602050306030303" pitchFamily="18" charset="0"/>
                <a:cs typeface="Times New Roman" panose="02020603050405020304" pitchFamily="18" charset="0"/>
              </a:rPr>
              <a:t> сентября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a:t>
            </a:r>
          </a:p>
          <a:p>
            <a:pPr algn="just"/>
            <a:r>
              <a:rPr lang="ru-RU" sz="1200" dirty="0" smtClean="0">
                <a:solidFill>
                  <a:srgbClr val="003374"/>
                </a:solidFill>
                <a:latin typeface="Constantia" panose="02030602050306030303" pitchFamily="18" charset="0"/>
                <a:cs typeface="Times New Roman" panose="02020603050405020304" pitchFamily="18" charset="0"/>
              </a:rPr>
              <a:t>   Воевал </a:t>
            </a:r>
            <a:r>
              <a:rPr lang="ru-RU" sz="1200" dirty="0">
                <a:solidFill>
                  <a:srgbClr val="003374"/>
                </a:solidFill>
                <a:latin typeface="Constantia" panose="02030602050306030303" pitchFamily="18" charset="0"/>
                <a:cs typeface="Times New Roman" panose="02020603050405020304" pitchFamily="18" charset="0"/>
              </a:rPr>
              <a:t>в составе </a:t>
            </a:r>
            <a:r>
              <a:rPr lang="ru-RU" sz="1200" dirty="0">
                <a:solidFill>
                  <a:srgbClr val="003374"/>
                </a:solidFill>
                <a:latin typeface="Times New Roman" panose="02020603050405020304" pitchFamily="18" charset="0"/>
                <a:cs typeface="Times New Roman" panose="02020603050405020304" pitchFamily="18" charset="0"/>
              </a:rPr>
              <a:t>358</a:t>
            </a:r>
            <a:r>
              <a:rPr lang="ru-RU" sz="1200" dirty="0">
                <a:solidFill>
                  <a:srgbClr val="003374"/>
                </a:solidFill>
                <a:latin typeface="Constantia" panose="02030602050306030303" pitchFamily="18" charset="0"/>
                <a:cs typeface="Times New Roman" panose="02020603050405020304" pitchFamily="18" charset="0"/>
              </a:rPr>
              <a:t>-го отдельного артиллерийского истребительного противотанкового дивизиона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305</a:t>
            </a:r>
            <a:r>
              <a:rPr lang="ru-RU" sz="1200" dirty="0" smtClean="0">
                <a:solidFill>
                  <a:srgbClr val="003374"/>
                </a:solidFill>
                <a:latin typeface="Constantia" panose="02030602050306030303" pitchFamily="18" charset="0"/>
                <a:cs typeface="Times New Roman" panose="02020603050405020304" pitchFamily="18" charset="0"/>
              </a:rPr>
              <a:t>-й </a:t>
            </a:r>
            <a:r>
              <a:rPr lang="ru-RU" sz="1200" dirty="0">
                <a:solidFill>
                  <a:srgbClr val="003374"/>
                </a:solidFill>
                <a:latin typeface="Constantia" panose="02030602050306030303" pitchFamily="18" charset="0"/>
                <a:cs typeface="Times New Roman" panose="02020603050405020304" pitchFamily="18" charset="0"/>
              </a:rPr>
              <a:t>стрелковой Белгородской Краснознаменной дивизии. </a:t>
            </a:r>
          </a:p>
          <a:p>
            <a:pPr algn="just"/>
            <a:r>
              <a:rPr lang="ru-RU" sz="1200" dirty="0" smtClean="0">
                <a:solidFill>
                  <a:srgbClr val="003374"/>
                </a:solidFill>
                <a:latin typeface="Constantia" panose="02030602050306030303" pitchFamily="18" charset="0"/>
                <a:cs typeface="Times New Roman" panose="02020603050405020304" pitchFamily="18" charset="0"/>
              </a:rPr>
              <a:t>   За </a:t>
            </a:r>
            <a:r>
              <a:rPr lang="ru-RU" sz="1200" dirty="0">
                <a:solidFill>
                  <a:srgbClr val="003374"/>
                </a:solidFill>
                <a:latin typeface="Constantia" panose="02030602050306030303" pitchFamily="18" charset="0"/>
                <a:cs typeface="Times New Roman" panose="02020603050405020304" pitchFamily="18" charset="0"/>
              </a:rPr>
              <a:t>проявленные в боях смелость, отвагу и мужество Чебанько Иван Иванович награжден: орденом «Славы </a:t>
            </a:r>
            <a:r>
              <a:rPr lang="ru-RU" sz="1200" dirty="0">
                <a:solidFill>
                  <a:srgbClr val="003374"/>
                </a:solidFill>
                <a:latin typeface="Times New Roman" panose="02020603050405020304" pitchFamily="18" charset="0"/>
                <a:cs typeface="Times New Roman" panose="02020603050405020304" pitchFamily="18" charset="0"/>
              </a:rPr>
              <a:t>3</a:t>
            </a:r>
            <a:r>
              <a:rPr lang="ru-RU" sz="1200" dirty="0">
                <a:solidFill>
                  <a:srgbClr val="003374"/>
                </a:solidFill>
                <a:latin typeface="Constantia" panose="02030602050306030303" pitchFamily="18" charset="0"/>
                <a:cs typeface="Times New Roman" panose="02020603050405020304" pitchFamily="18" charset="0"/>
              </a:rPr>
              <a:t>-й степени», медалью «За победу над Германией в Великой Отечественной войне </a:t>
            </a:r>
            <a:r>
              <a:rPr lang="ru-RU" sz="1200" dirty="0">
                <a:solidFill>
                  <a:srgbClr val="003374"/>
                </a:solidFill>
                <a:latin typeface="Times New Roman" panose="02020603050405020304" pitchFamily="18" charset="0"/>
                <a:cs typeface="Times New Roman" panose="02020603050405020304" pitchFamily="18" charset="0"/>
              </a:rPr>
              <a:t>1941-1945</a:t>
            </a:r>
            <a:r>
              <a:rPr lang="ru-RU" sz="1200" dirty="0">
                <a:solidFill>
                  <a:srgbClr val="003374"/>
                </a:solidFill>
                <a:latin typeface="Constantia" panose="02030602050306030303" pitchFamily="18" charset="0"/>
                <a:cs typeface="Times New Roman" panose="02020603050405020304" pitchFamily="18" charset="0"/>
              </a:rPr>
              <a:t> годов». </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одном из боев, когда тяжело был ранен командир орудия, он вынес раненого в укрытие и заменил наводчика. В этом бою им было уничтожено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3</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пулеметные точки и более </a:t>
            </a:r>
            <a:r>
              <a:rPr lang="ru-RU" sz="1200" dirty="0">
                <a:solidFill>
                  <a:srgbClr val="003374"/>
                </a:solidFill>
                <a:latin typeface="Times New Roman" panose="02020603050405020304" pitchFamily="18" charset="0"/>
                <a:cs typeface="Times New Roman" panose="02020603050405020304" pitchFamily="18" charset="0"/>
              </a:rPr>
              <a:t>15</a:t>
            </a:r>
            <a:r>
              <a:rPr lang="ru-RU" sz="1200" dirty="0">
                <a:solidFill>
                  <a:srgbClr val="003374"/>
                </a:solidFill>
                <a:latin typeface="Constantia" panose="02030602050306030303" pitchFamily="18" charset="0"/>
                <a:cs typeface="Times New Roman" panose="02020603050405020304" pitchFamily="18" charset="0"/>
              </a:rPr>
              <a:t> немецких солдат.</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Соловьева Елена Николаевна,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заместитель Руководителя</a:t>
            </a:r>
            <a:endParaRPr lang="ru-RU" sz="1100" dirty="0">
              <a:latin typeface="Constantia" panose="02030602050306030303"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6">
            <a:extLst>
              <a:ext uri="{BEBA8EAE-BF5A-486C-A8C5-ECC9F3942E4B}">
                <a14:imgProps xmlns:a14="http://schemas.microsoft.com/office/drawing/2010/main">
                  <a14:imgLayer r:embed="rId7">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589463" y="451619"/>
            <a:ext cx="4140000" cy="5724444"/>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257254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574816"/>
            <a:ext cx="4123796" cy="5593839"/>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СТРОГАНОВ</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ЛЕОНИД  НИКИФОРОВИЧ</a:t>
            </a:r>
          </a:p>
          <a:p>
            <a:pPr algn="ctr">
              <a:spcAft>
                <a:spcPts val="400"/>
              </a:spcAft>
            </a:pPr>
            <a:endParaRPr lang="ru-RU" sz="800" b="1" dirty="0">
              <a:solidFill>
                <a:srgbClr val="C00000"/>
              </a:solidFill>
              <a:latin typeface="Constantia" panose="02030602050306030303" pitchFamily="18" charset="0"/>
              <a:cs typeface="MV Boli" pitchFamily="2" charset="0"/>
            </a:endParaRPr>
          </a:p>
          <a:p>
            <a:pPr algn="just"/>
            <a:r>
              <a:rPr lang="ru-RU" sz="1150" dirty="0" smtClean="0">
                <a:solidFill>
                  <a:srgbClr val="003374"/>
                </a:solidFill>
                <a:latin typeface="Constantia" panose="02030602050306030303" pitchFamily="18" charset="0"/>
                <a:cs typeface="MV Boli" pitchFamily="2" charset="0"/>
              </a:rPr>
              <a:t>   </a:t>
            </a:r>
            <a:r>
              <a:rPr lang="ru-RU" sz="1150" dirty="0" smtClean="0">
                <a:solidFill>
                  <a:srgbClr val="003374"/>
                </a:solidFill>
                <a:latin typeface="Constantia" panose="02030602050306030303" pitchFamily="18" charset="0"/>
                <a:cs typeface="Times New Roman" panose="02020603050405020304" pitchFamily="18" charset="0"/>
              </a:rPr>
              <a:t>Родился </a:t>
            </a:r>
            <a:r>
              <a:rPr lang="ru-RU" sz="1150" dirty="0">
                <a:solidFill>
                  <a:srgbClr val="003374"/>
                </a:solidFill>
                <a:latin typeface="Constantia" panose="02030602050306030303" pitchFamily="18" charset="0"/>
                <a:cs typeface="Times New Roman" panose="02020603050405020304" pitchFamily="18" charset="0"/>
              </a:rPr>
              <a:t>в </a:t>
            </a:r>
            <a:r>
              <a:rPr lang="ru-RU" sz="1150" dirty="0">
                <a:solidFill>
                  <a:srgbClr val="003374"/>
                </a:solidFill>
                <a:latin typeface="Times New Roman" panose="02020603050405020304" pitchFamily="18" charset="0"/>
                <a:cs typeface="Times New Roman" panose="02020603050405020304" pitchFamily="18" charset="0"/>
              </a:rPr>
              <a:t>1922</a:t>
            </a:r>
            <a:r>
              <a:rPr lang="ru-RU" sz="1150" dirty="0">
                <a:solidFill>
                  <a:srgbClr val="003374"/>
                </a:solidFill>
                <a:latin typeface="Constantia" panose="02030602050306030303" pitchFamily="18" charset="0"/>
                <a:cs typeface="Times New Roman" panose="02020603050405020304" pitchFamily="18" charset="0"/>
              </a:rPr>
              <a:t> году в с. Поддыбье Тейковского района Ивановской области в многодетной крестьянской семье.</a:t>
            </a:r>
          </a:p>
          <a:p>
            <a:pPr algn="just"/>
            <a:r>
              <a:rPr lang="ru-RU" sz="1150" dirty="0" smtClean="0">
                <a:solidFill>
                  <a:srgbClr val="003374"/>
                </a:solidFill>
                <a:latin typeface="Constantia" panose="02030602050306030303" pitchFamily="18" charset="0"/>
                <a:cs typeface="Times New Roman" panose="02020603050405020304" pitchFamily="18" charset="0"/>
              </a:rPr>
              <a:t>   Службу </a:t>
            </a:r>
            <a:r>
              <a:rPr lang="ru-RU" sz="1150" dirty="0">
                <a:solidFill>
                  <a:srgbClr val="003374"/>
                </a:solidFill>
                <a:latin typeface="Constantia" panose="02030602050306030303" pitchFamily="18" charset="0"/>
                <a:cs typeface="Times New Roman" panose="02020603050405020304" pitchFamily="18" charset="0"/>
              </a:rPr>
              <a:t>в рядах Красной Армии начал в октябре </a:t>
            </a:r>
            <a:r>
              <a:rPr lang="ru-RU" sz="1150" dirty="0">
                <a:solidFill>
                  <a:srgbClr val="003374"/>
                </a:solidFill>
                <a:latin typeface="Times New Roman" panose="02020603050405020304" pitchFamily="18" charset="0"/>
                <a:cs typeface="Times New Roman" panose="02020603050405020304" pitchFamily="18" charset="0"/>
              </a:rPr>
              <a:t>1941</a:t>
            </a:r>
            <a:r>
              <a:rPr lang="ru-RU" sz="1150" dirty="0">
                <a:solidFill>
                  <a:srgbClr val="003374"/>
                </a:solidFill>
                <a:latin typeface="Constantia" panose="02030602050306030303" pitchFamily="18" charset="0"/>
                <a:cs typeface="Times New Roman" panose="02020603050405020304" pitchFamily="18" charset="0"/>
              </a:rPr>
              <a:t> года, обучаясь в Ульяновском танковом училище. В действующей армии с марта </a:t>
            </a:r>
            <a:r>
              <a:rPr lang="ru-RU" sz="1150" dirty="0">
                <a:solidFill>
                  <a:srgbClr val="003374"/>
                </a:solidFill>
                <a:latin typeface="Times New Roman" panose="02020603050405020304" pitchFamily="18" charset="0"/>
                <a:cs typeface="Times New Roman" panose="02020603050405020304" pitchFamily="18" charset="0"/>
              </a:rPr>
              <a:t>1942</a:t>
            </a:r>
            <a:r>
              <a:rPr lang="ru-RU" sz="1150" dirty="0">
                <a:solidFill>
                  <a:srgbClr val="003374"/>
                </a:solidFill>
                <a:latin typeface="Constantia" panose="02030602050306030303" pitchFamily="18" charset="0"/>
                <a:cs typeface="Times New Roman" panose="02020603050405020304" pitchFamily="18" charset="0"/>
              </a:rPr>
              <a:t> года. </a:t>
            </a:r>
            <a:r>
              <a:rPr lang="ru-RU" sz="1150" dirty="0" smtClean="0">
                <a:solidFill>
                  <a:srgbClr val="003374"/>
                </a:solidFill>
                <a:latin typeface="Constantia" panose="02030602050306030303" pitchFamily="18" charset="0"/>
                <a:cs typeface="Times New Roman" panose="02020603050405020304" pitchFamily="18" charset="0"/>
              </a:rPr>
              <a:t>В </a:t>
            </a:r>
            <a:r>
              <a:rPr lang="ru-RU" sz="1150" dirty="0">
                <a:solidFill>
                  <a:srgbClr val="003374"/>
                </a:solidFill>
                <a:latin typeface="Times New Roman" panose="02020603050405020304" pitchFamily="18" charset="0"/>
                <a:cs typeface="Times New Roman" panose="02020603050405020304" pitchFamily="18" charset="0"/>
              </a:rPr>
              <a:t>1944</a:t>
            </a:r>
            <a:r>
              <a:rPr lang="ru-RU" sz="1150" dirty="0">
                <a:solidFill>
                  <a:srgbClr val="003374"/>
                </a:solidFill>
                <a:latin typeface="Constantia" panose="02030602050306030303" pitchFamily="18" charset="0"/>
                <a:cs typeface="Times New Roman" panose="02020603050405020304" pitchFamily="18" charset="0"/>
              </a:rPr>
              <a:t> году вновь был направлен на дополнительное обучение в </a:t>
            </a:r>
            <a:r>
              <a:rPr lang="ru-RU" sz="1150" dirty="0" smtClean="0">
                <a:solidFill>
                  <a:srgbClr val="003374"/>
                </a:solidFill>
                <a:latin typeface="Constantia" panose="02030602050306030303" pitchFamily="18" charset="0"/>
                <a:cs typeface="Times New Roman" panose="02020603050405020304" pitchFamily="18" charset="0"/>
              </a:rPr>
              <a:t>танковое </a:t>
            </a:r>
            <a:r>
              <a:rPr lang="ru-RU" sz="1150" dirty="0">
                <a:solidFill>
                  <a:srgbClr val="003374"/>
                </a:solidFill>
                <a:latin typeface="Constantia" panose="02030602050306030303" pitchFamily="18" charset="0"/>
                <a:cs typeface="Times New Roman" panose="02020603050405020304" pitchFamily="18" charset="0"/>
              </a:rPr>
              <a:t>училище. В этом же году в возрасте </a:t>
            </a:r>
            <a:r>
              <a:rPr lang="ru-RU" sz="1150" dirty="0">
                <a:solidFill>
                  <a:srgbClr val="003374"/>
                </a:solidFill>
                <a:latin typeface="Times New Roman" panose="02020603050405020304" pitchFamily="18" charset="0"/>
                <a:cs typeface="Times New Roman" panose="02020603050405020304" pitchFamily="18" charset="0"/>
              </a:rPr>
              <a:t>22</a:t>
            </a:r>
            <a:r>
              <a:rPr lang="ru-RU" sz="1150" dirty="0">
                <a:solidFill>
                  <a:srgbClr val="003374"/>
                </a:solidFill>
                <a:latin typeface="Constantia" panose="02030602050306030303" pitchFamily="18" charset="0"/>
                <a:cs typeface="Times New Roman" panose="02020603050405020304" pitchFamily="18" charset="0"/>
              </a:rPr>
              <a:t> лет, </a:t>
            </a:r>
            <a:r>
              <a:rPr lang="ru-RU" sz="1150" dirty="0" smtClean="0">
                <a:solidFill>
                  <a:srgbClr val="003374"/>
                </a:solidFill>
                <a:latin typeface="Constantia" panose="02030602050306030303" pitchFamily="18" charset="0"/>
                <a:cs typeface="Times New Roman" panose="02020603050405020304" pitchFamily="18" charset="0"/>
              </a:rPr>
              <a:t>в </a:t>
            </a:r>
            <a:r>
              <a:rPr lang="ru-RU" sz="1150" dirty="0">
                <a:solidFill>
                  <a:srgbClr val="003374"/>
                </a:solidFill>
                <a:latin typeface="Constantia" panose="02030602050306030303" pitchFamily="18" charset="0"/>
                <a:cs typeface="Times New Roman" panose="02020603050405020304" pitchFamily="18" charset="0"/>
              </a:rPr>
              <a:t>бою за </a:t>
            </a:r>
            <a:r>
              <a:rPr lang="ru-RU" sz="1150" dirty="0" smtClean="0">
                <a:solidFill>
                  <a:srgbClr val="003374"/>
                </a:solidFill>
                <a:latin typeface="Constantia" panose="02030602050306030303" pitchFamily="18" charset="0"/>
                <a:cs typeface="Times New Roman" panose="02020603050405020304" pitchFamily="18" charset="0"/>
              </a:rPr>
              <a:t>            г</a:t>
            </a:r>
            <a:r>
              <a:rPr lang="ru-RU" sz="1150" dirty="0">
                <a:solidFill>
                  <a:srgbClr val="003374"/>
                </a:solidFill>
                <a:latin typeface="Constantia" panose="02030602050306030303" pitchFamily="18" charset="0"/>
                <a:cs typeface="Times New Roman" panose="02020603050405020304" pitchFamily="18" charset="0"/>
              </a:rPr>
              <a:t>. Тарту самоходная установка, где он находился, была подожжена </a:t>
            </a:r>
            <a:r>
              <a:rPr lang="ru-RU" sz="1150" dirty="0" smtClean="0">
                <a:solidFill>
                  <a:srgbClr val="003374"/>
                </a:solidFill>
                <a:latin typeface="Constantia" panose="02030602050306030303" pitchFamily="18" charset="0"/>
                <a:cs typeface="Times New Roman" panose="02020603050405020304" pitchFamily="18" charset="0"/>
              </a:rPr>
              <a:t>противником. </a:t>
            </a:r>
            <a:r>
              <a:rPr lang="ru-RU" sz="1150" dirty="0">
                <a:solidFill>
                  <a:srgbClr val="003374"/>
                </a:solidFill>
                <a:latin typeface="Constantia" panose="02030602050306030303" pitchFamily="18" charset="0"/>
                <a:cs typeface="Times New Roman" panose="02020603050405020304" pitchFamily="18" charset="0"/>
              </a:rPr>
              <a:t>Получив ожоги, не оставил боевых порядков </a:t>
            </a:r>
            <a:r>
              <a:rPr lang="ru-RU" sz="1150" dirty="0" smtClean="0">
                <a:solidFill>
                  <a:srgbClr val="003374"/>
                </a:solidFill>
                <a:latin typeface="Constantia" panose="02030602050306030303" pitchFamily="18" charset="0"/>
                <a:cs typeface="Times New Roman" panose="02020603050405020304" pitchFamily="18" charset="0"/>
              </a:rPr>
              <a:t>батареи. Вне </a:t>
            </a:r>
            <a:r>
              <a:rPr lang="ru-RU" sz="1150" dirty="0">
                <a:solidFill>
                  <a:srgbClr val="003374"/>
                </a:solidFill>
                <a:latin typeface="Constantia" panose="02030602050306030303" pitchFamily="18" charset="0"/>
                <a:cs typeface="Times New Roman" panose="02020603050405020304" pitchFamily="18" charset="0"/>
              </a:rPr>
              <a:t>установки, продолжил управлять </a:t>
            </a:r>
            <a:r>
              <a:rPr lang="ru-RU" sz="1150" dirty="0" smtClean="0">
                <a:solidFill>
                  <a:srgbClr val="003374"/>
                </a:solidFill>
                <a:latin typeface="Constantia" panose="02030602050306030303" pitchFamily="18" charset="0"/>
                <a:cs typeface="Times New Roman" panose="02020603050405020304" pitchFamily="18" charset="0"/>
              </a:rPr>
              <a:t>боем. Несмотря </a:t>
            </a:r>
            <a:r>
              <a:rPr lang="ru-RU" sz="1150" dirty="0">
                <a:solidFill>
                  <a:srgbClr val="003374"/>
                </a:solidFill>
                <a:latin typeface="Constantia" panose="02030602050306030303" pitchFamily="18" charset="0"/>
                <a:cs typeface="Times New Roman" panose="02020603050405020304" pitchFamily="18" charset="0"/>
              </a:rPr>
              <a:t>на тяжелое ранение, продолжал служить на передовой, занимал должность офицера для оперативных поручений штаба Управления командующего бронетанковых и механизированных войск фронта</a:t>
            </a:r>
            <a:r>
              <a:rPr lang="ru-RU" sz="1150" dirty="0" smtClean="0">
                <a:solidFill>
                  <a:srgbClr val="003374"/>
                </a:solidFill>
                <a:latin typeface="Constantia" panose="02030602050306030303" pitchFamily="18" charset="0"/>
                <a:cs typeface="Times New Roman" panose="02020603050405020304" pitchFamily="18" charset="0"/>
              </a:rPr>
              <a:t>.</a:t>
            </a:r>
          </a:p>
          <a:p>
            <a:pPr algn="just"/>
            <a:r>
              <a:rPr lang="ru-RU" sz="1150" dirty="0" smtClean="0">
                <a:solidFill>
                  <a:srgbClr val="003374"/>
                </a:solidFill>
                <a:latin typeface="Constantia" panose="02030602050306030303" pitchFamily="18" charset="0"/>
                <a:cs typeface="Times New Roman" panose="02020603050405020304" pitchFamily="18" charset="0"/>
              </a:rPr>
              <a:t>   Победу </a:t>
            </a:r>
            <a:r>
              <a:rPr lang="ru-RU" sz="1150" dirty="0">
                <a:solidFill>
                  <a:srgbClr val="003374"/>
                </a:solidFill>
                <a:latin typeface="Constantia" panose="02030602050306030303" pitchFamily="18" charset="0"/>
                <a:cs typeface="Times New Roman" panose="02020603050405020304" pitchFamily="18" charset="0"/>
              </a:rPr>
              <a:t>встретил в возрасте </a:t>
            </a:r>
            <a:r>
              <a:rPr lang="ru-RU" sz="1150" dirty="0">
                <a:solidFill>
                  <a:srgbClr val="003374"/>
                </a:solidFill>
                <a:latin typeface="Times New Roman" panose="02020603050405020304" pitchFamily="18" charset="0"/>
                <a:cs typeface="Times New Roman" panose="02020603050405020304" pitchFamily="18" charset="0"/>
              </a:rPr>
              <a:t>23</a:t>
            </a:r>
            <a:r>
              <a:rPr lang="ru-RU" sz="1150" dirty="0">
                <a:solidFill>
                  <a:srgbClr val="003374"/>
                </a:solidFill>
                <a:latin typeface="Constantia" panose="02030602050306030303" pitchFamily="18" charset="0"/>
                <a:cs typeface="Times New Roman" panose="02020603050405020304" pitchFamily="18" charset="0"/>
              </a:rPr>
              <a:t> лет в звании капитана.</a:t>
            </a:r>
          </a:p>
          <a:p>
            <a:pPr algn="just"/>
            <a:r>
              <a:rPr lang="ru-RU" sz="1150" dirty="0" smtClean="0">
                <a:solidFill>
                  <a:srgbClr val="003374"/>
                </a:solidFill>
                <a:latin typeface="Constantia" panose="02030602050306030303" pitchFamily="18" charset="0"/>
                <a:cs typeface="Times New Roman" panose="02020603050405020304" pitchFamily="18" charset="0"/>
              </a:rPr>
              <a:t>   По </a:t>
            </a:r>
            <a:r>
              <a:rPr lang="ru-RU" sz="1150" dirty="0">
                <a:solidFill>
                  <a:srgbClr val="003374"/>
                </a:solidFill>
                <a:latin typeface="Constantia" panose="02030602050306030303" pitchFamily="18" charset="0"/>
                <a:cs typeface="Times New Roman" panose="02020603050405020304" pitchFamily="18" charset="0"/>
              </a:rPr>
              <a:t>окончании войны был слушателем Московской военной бронетанковой академии им. Малиновского, служил в танковых частях в нескольких городах нашей страны</a:t>
            </a:r>
            <a:r>
              <a:rPr lang="ru-RU" sz="1150" dirty="0" smtClean="0">
                <a:solidFill>
                  <a:srgbClr val="003374"/>
                </a:solidFill>
                <a:latin typeface="Constantia" panose="02030602050306030303" pitchFamily="18" charset="0"/>
                <a:cs typeface="Times New Roman" panose="02020603050405020304" pitchFamily="18" charset="0"/>
              </a:rPr>
              <a:t>. В </a:t>
            </a:r>
            <a:r>
              <a:rPr lang="ru-RU" sz="1150" dirty="0">
                <a:solidFill>
                  <a:srgbClr val="003374"/>
                </a:solidFill>
                <a:latin typeface="Constantia" panose="02030602050306030303" pitchFamily="18" charset="0"/>
                <a:cs typeface="Times New Roman" panose="02020603050405020304" pitchFamily="18" charset="0"/>
              </a:rPr>
              <a:t>возрасте </a:t>
            </a:r>
            <a:r>
              <a:rPr lang="ru-RU" sz="1150" dirty="0">
                <a:solidFill>
                  <a:srgbClr val="003374"/>
                </a:solidFill>
                <a:latin typeface="Times New Roman" panose="02020603050405020304" pitchFamily="18" charset="0"/>
                <a:cs typeface="Times New Roman" panose="02020603050405020304" pitchFamily="18" charset="0"/>
              </a:rPr>
              <a:t>30</a:t>
            </a:r>
            <a:r>
              <a:rPr lang="ru-RU" sz="1150" dirty="0">
                <a:solidFill>
                  <a:srgbClr val="003374"/>
                </a:solidFill>
                <a:latin typeface="Constantia" panose="02030602050306030303" pitchFamily="18" charset="0"/>
                <a:cs typeface="Times New Roman" panose="02020603050405020304" pitchFamily="18" charset="0"/>
              </a:rPr>
              <a:t> лет имел звание подполковника. </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Н</a:t>
            </a:r>
            <a:r>
              <a:rPr lang="ru-RU" sz="1150" dirty="0" smtClean="0">
                <a:solidFill>
                  <a:srgbClr val="003374"/>
                </a:solidFill>
                <a:latin typeface="Constantia" panose="02030602050306030303" pitchFamily="18" charset="0"/>
                <a:cs typeface="Times New Roman" panose="02020603050405020304" pitchFamily="18" charset="0"/>
              </a:rPr>
              <a:t>есколько </a:t>
            </a:r>
            <a:r>
              <a:rPr lang="ru-RU" sz="1150" dirty="0">
                <a:solidFill>
                  <a:srgbClr val="003374"/>
                </a:solidFill>
                <a:latin typeface="Constantia" panose="02030602050306030303" pitchFamily="18" charset="0"/>
                <a:cs typeface="Times New Roman" panose="02020603050405020304" pitchFamily="18" charset="0"/>
              </a:rPr>
              <a:t>лет служил в составе Западной группировки советских войск в Германии</a:t>
            </a:r>
            <a:r>
              <a:rPr lang="ru-RU" sz="1150" dirty="0" smtClean="0">
                <a:solidFill>
                  <a:srgbClr val="003374"/>
                </a:solidFill>
                <a:latin typeface="Constantia" panose="02030602050306030303" pitchFamily="18" charset="0"/>
                <a:cs typeface="Times New Roman" panose="02020603050405020304" pitchFamily="18" charset="0"/>
              </a:rPr>
              <a:t>. </a:t>
            </a:r>
          </a:p>
          <a:p>
            <a:pPr algn="just"/>
            <a:r>
              <a:rPr lang="ru-RU" sz="1150" dirty="0">
                <a:solidFill>
                  <a:srgbClr val="003374"/>
                </a:solidFill>
                <a:latin typeface="Constantia" panose="02030602050306030303" pitchFamily="18" charset="0"/>
                <a:cs typeface="Times New Roman" panose="02020603050405020304" pitchFamily="18" charset="0"/>
              </a:rPr>
              <a:t> </a:t>
            </a:r>
            <a:r>
              <a:rPr lang="ru-RU" sz="1150" dirty="0" smtClean="0">
                <a:solidFill>
                  <a:srgbClr val="003374"/>
                </a:solidFill>
                <a:latin typeface="Constantia" panose="02030602050306030303" pitchFamily="18" charset="0"/>
                <a:cs typeface="Times New Roman" panose="02020603050405020304" pitchFamily="18" charset="0"/>
              </a:rPr>
              <a:t>  Награжден</a:t>
            </a:r>
            <a:r>
              <a:rPr lang="ru-RU" sz="1150" dirty="0">
                <a:solidFill>
                  <a:srgbClr val="003374"/>
                </a:solidFill>
                <a:latin typeface="Constantia" panose="02030602050306030303" pitchFamily="18" charset="0"/>
                <a:cs typeface="Times New Roman" panose="02020603050405020304" pitchFamily="18" charset="0"/>
              </a:rPr>
              <a:t>: медалями «За оборону Ленинграда</a:t>
            </a:r>
            <a:r>
              <a:rPr lang="ru-RU" sz="1150" dirty="0" smtClean="0">
                <a:solidFill>
                  <a:srgbClr val="003374"/>
                </a:solidFill>
                <a:latin typeface="Constantia" panose="02030602050306030303" pitchFamily="18" charset="0"/>
                <a:cs typeface="Times New Roman" panose="02020603050405020304" pitchFamily="18" charset="0"/>
              </a:rPr>
              <a:t>»,         </a:t>
            </a:r>
            <a:r>
              <a:rPr lang="ru-RU" sz="1150" dirty="0">
                <a:solidFill>
                  <a:srgbClr val="003374"/>
                </a:solidFill>
                <a:latin typeface="Constantia" panose="02030602050306030303" pitchFamily="18" charset="0"/>
                <a:cs typeface="Times New Roman" panose="02020603050405020304" pitchFamily="18" charset="0"/>
              </a:rPr>
              <a:t>«За победу над Германией в ВОВ», «За взятие Праги», </a:t>
            </a:r>
            <a:r>
              <a:rPr lang="ru-RU" sz="1150" dirty="0" smtClean="0">
                <a:solidFill>
                  <a:srgbClr val="003374"/>
                </a:solidFill>
                <a:latin typeface="Constantia" panose="02030602050306030303" pitchFamily="18" charset="0"/>
                <a:cs typeface="Times New Roman" panose="02020603050405020304" pitchFamily="18" charset="0"/>
              </a:rPr>
              <a:t>«</a:t>
            </a:r>
            <a:r>
              <a:rPr lang="ru-RU" sz="1150" dirty="0">
                <a:solidFill>
                  <a:srgbClr val="003374"/>
                </a:solidFill>
                <a:latin typeface="Constantia" panose="02030602050306030303" pitchFamily="18" charset="0"/>
                <a:cs typeface="Times New Roman" panose="02020603050405020304" pitchFamily="18" charset="0"/>
              </a:rPr>
              <a:t>За победу над Японией» и «За боевые заслуги»;   орденами  «Красная звезда» и «Отечественной войны </a:t>
            </a:r>
            <a:r>
              <a:rPr lang="ru-RU" sz="1150" dirty="0">
                <a:solidFill>
                  <a:srgbClr val="003374"/>
                </a:solidFill>
                <a:latin typeface="Times New Roman" panose="02020603050405020304" pitchFamily="18" charset="0"/>
                <a:cs typeface="Times New Roman" panose="02020603050405020304" pitchFamily="18" charset="0"/>
              </a:rPr>
              <a:t>2</a:t>
            </a:r>
            <a:r>
              <a:rPr lang="ru-RU" sz="1150" dirty="0">
                <a:solidFill>
                  <a:srgbClr val="003374"/>
                </a:solidFill>
                <a:latin typeface="Constantia" panose="02030602050306030303" pitchFamily="18" charset="0"/>
                <a:cs typeface="Times New Roman" panose="02020603050405020304" pitchFamily="18" charset="0"/>
              </a:rPr>
              <a:t>-й степени</a:t>
            </a:r>
            <a:r>
              <a:rPr lang="ru-RU" sz="1200" dirty="0">
                <a:solidFill>
                  <a:srgbClr val="003374"/>
                </a:solidFill>
                <a:latin typeface="Constantia" panose="02030602050306030303" pitchFamily="18" charset="0"/>
                <a:cs typeface="Times New Roman" panose="02020603050405020304" pitchFamily="18" charset="0"/>
              </a:rPr>
              <a:t>»</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74367"/>
            <a:ext cx="3960440"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Гусева Анна Евгеньевна,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специалист </a:t>
            </a:r>
            <a:r>
              <a:rPr lang="ru-RU" sz="1100" dirty="0">
                <a:latin typeface="Constantia" panose="02030602050306030303" pitchFamily="18" charset="0"/>
                <a:cs typeface="MV Boli" pitchFamily="2" charset="0"/>
              </a:rPr>
              <a:t>отдела  № </a:t>
            </a:r>
            <a:r>
              <a:rPr lang="ru-RU" sz="1100" dirty="0" smtClean="0">
                <a:latin typeface="Times New Roman" panose="02020603050405020304" pitchFamily="18" charset="0"/>
                <a:cs typeface="Times New Roman" panose="02020603050405020304" pitchFamily="18" charset="0"/>
              </a:rPr>
              <a:t>3</a:t>
            </a:r>
            <a:endParaRPr lang="ru-RU" sz="1100" dirty="0">
              <a:latin typeface="Times New Roman" panose="02020603050405020304" pitchFamily="18" charset="0"/>
              <a:cs typeface="Times New Roman" panose="02020603050405020304" pitchFamily="18" charset="0"/>
            </a:endParaRPr>
          </a:p>
          <a:p>
            <a:pPr indent="72000"/>
            <a:endParaRPr lang="ru-RU" sz="1100" dirty="0">
              <a:latin typeface="Constantia" panose="02030602050306030303"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4098" name="Picture 2" descr="Строганов ЛН_апрель 1990 г"/>
          <p:cNvPicPr>
            <a:picLocks noChangeAspect="1" noChangeArrowheads="1"/>
          </p:cNvPicPr>
          <p:nvPr/>
        </p:nvPicPr>
        <p:blipFill rotWithShape="1">
          <a:blip r:embed="rId6">
            <a:extLst>
              <a:ext uri="{28A0092B-C50C-407E-A947-70E740481C1C}">
                <a14:useLocalDpi xmlns:a14="http://schemas.microsoft.com/office/drawing/2010/main" val="0"/>
              </a:ext>
            </a:extLst>
          </a:blip>
          <a:srcRect r="3217" b="2265"/>
          <a:stretch/>
        </p:blipFill>
        <p:spPr bwMode="auto">
          <a:xfrm>
            <a:off x="4595282" y="393249"/>
            <a:ext cx="4140000" cy="5796561"/>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460541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00109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ЛАЩУК </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ВАСИЛИЙ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Times New Roman" panose="02020603050405020304" pitchFamily="18" charset="0"/>
              </a:rPr>
              <a:t>Родился в </a:t>
            </a:r>
            <a:r>
              <a:rPr lang="ru-RU" sz="1200" dirty="0" smtClean="0">
                <a:solidFill>
                  <a:srgbClr val="003374"/>
                </a:solidFill>
                <a:latin typeface="Times New Roman" panose="02020603050405020304" pitchFamily="18" charset="0"/>
                <a:cs typeface="Times New Roman" panose="02020603050405020304" pitchFamily="18" charset="0"/>
              </a:rPr>
              <a:t>1926</a:t>
            </a:r>
            <a:r>
              <a:rPr lang="ru-RU" sz="1200" dirty="0" smtClean="0">
                <a:solidFill>
                  <a:srgbClr val="003374"/>
                </a:solidFill>
                <a:latin typeface="Constantia" panose="02030602050306030303" pitchFamily="18" charset="0"/>
                <a:cs typeface="Times New Roman" panose="02020603050405020304" pitchFamily="18" charset="0"/>
              </a:rPr>
              <a:t> году в д. Струговка Гордеевского </a:t>
            </a:r>
            <a:r>
              <a:rPr lang="ru-RU" sz="1200" dirty="0">
                <a:solidFill>
                  <a:srgbClr val="003374"/>
                </a:solidFill>
                <a:latin typeface="Constantia" panose="02030602050306030303" pitchFamily="18" charset="0"/>
                <a:cs typeface="Times New Roman" panose="02020603050405020304" pitchFamily="18" charset="0"/>
              </a:rPr>
              <a:t>района </a:t>
            </a:r>
            <a:r>
              <a:rPr lang="ru-RU" sz="1200" dirty="0" smtClean="0">
                <a:solidFill>
                  <a:srgbClr val="003374"/>
                </a:solidFill>
                <a:latin typeface="Constantia" panose="02030602050306030303" pitchFamily="18" charset="0"/>
                <a:cs typeface="Times New Roman" panose="02020603050405020304" pitchFamily="18" charset="0"/>
              </a:rPr>
              <a:t>Брянской области. </a:t>
            </a:r>
            <a:r>
              <a:rPr lang="ru-RU" sz="1200" dirty="0">
                <a:solidFill>
                  <a:srgbClr val="003374"/>
                </a:solidFill>
                <a:latin typeface="Constantia" panose="02030602050306030303" pitchFamily="18" charset="0"/>
                <a:cs typeface="Times New Roman" panose="02020603050405020304" pitchFamily="18" charset="0"/>
              </a:rPr>
              <a:t>В Красной Армии с </a:t>
            </a:r>
            <a:r>
              <a:rPr lang="ru-RU" sz="1200" dirty="0" smtClean="0">
                <a:solidFill>
                  <a:srgbClr val="003374"/>
                </a:solidFill>
                <a:latin typeface="Times New Roman" panose="02020603050405020304" pitchFamily="18" charset="0"/>
                <a:cs typeface="Times New Roman" panose="02020603050405020304" pitchFamily="18" charset="0"/>
              </a:rPr>
              <a:t>5 </a:t>
            </a:r>
            <a:r>
              <a:rPr lang="ru-RU" sz="1200" dirty="0" smtClean="0">
                <a:solidFill>
                  <a:srgbClr val="003374"/>
                </a:solidFill>
                <a:latin typeface="Constantia" panose="02030602050306030303" pitchFamily="18" charset="0"/>
                <a:cs typeface="Times New Roman" panose="02020603050405020304" pitchFamily="18" charset="0"/>
              </a:rPr>
              <a:t>августа </a:t>
            </a:r>
            <a:r>
              <a:rPr lang="ru-RU" sz="1200" dirty="0" smtClean="0">
                <a:solidFill>
                  <a:srgbClr val="003374"/>
                </a:solidFill>
                <a:latin typeface="Times New Roman" panose="02020603050405020304" pitchFamily="18" charset="0"/>
                <a:cs typeface="Times New Roman" panose="02020603050405020304" pitchFamily="18" charset="0"/>
              </a:rPr>
              <a:t>1943</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a:t>
            </a: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Призван в ряды Рабоче-крестьянской Красной </a:t>
            </a:r>
            <a:r>
              <a:rPr lang="ru-RU" sz="1200" dirty="0" smtClean="0">
                <a:solidFill>
                  <a:srgbClr val="003374"/>
                </a:solidFill>
                <a:latin typeface="Constantia" panose="02030602050306030303" pitchFamily="18" charset="0"/>
                <a:cs typeface="Times New Roman" panose="02020603050405020304" pitchFamily="18" charset="0"/>
              </a:rPr>
              <a:t>армии Гордеевским РВК Орловской  области</a:t>
            </a:r>
            <a:r>
              <a:rPr lang="ru-RU" sz="1200" dirty="0">
                <a:solidFill>
                  <a:srgbClr val="003374"/>
                </a:solidFill>
                <a:latin typeface="Constantia" panose="02030602050306030303" pitchFamily="18" charset="0"/>
                <a:cs typeface="Times New Roman" panose="02020603050405020304" pitchFamily="18" charset="0"/>
              </a:rPr>
              <a:t>. </a:t>
            </a:r>
          </a:p>
          <a:p>
            <a:pPr algn="just"/>
            <a:r>
              <a:rPr lang="ru-RU" sz="1200" dirty="0" smtClean="0">
                <a:solidFill>
                  <a:srgbClr val="003374"/>
                </a:solidFill>
                <a:latin typeface="Constantia" panose="02030602050306030303" pitchFamily="18" charset="0"/>
                <a:cs typeface="Times New Roman" panose="02020603050405020304" pitchFamily="18" charset="0"/>
              </a:rPr>
              <a:t>   Воевал в </a:t>
            </a:r>
            <a:r>
              <a:rPr lang="ru-RU" sz="1200" dirty="0">
                <a:solidFill>
                  <a:srgbClr val="003374"/>
                </a:solidFill>
                <a:latin typeface="Constantia" panose="02030602050306030303" pitchFamily="18" charset="0"/>
                <a:cs typeface="Times New Roman" panose="02020603050405020304" pitchFamily="18" charset="0"/>
              </a:rPr>
              <a:t>составе </a:t>
            </a:r>
            <a:r>
              <a:rPr lang="ru-RU" sz="1200" dirty="0" smtClean="0">
                <a:solidFill>
                  <a:srgbClr val="003374"/>
                </a:solidFill>
                <a:latin typeface="Times New Roman" panose="02020603050405020304" pitchFamily="18" charset="0"/>
                <a:cs typeface="Times New Roman" panose="02020603050405020304" pitchFamily="18" charset="0"/>
              </a:rPr>
              <a:t>556</a:t>
            </a:r>
            <a:r>
              <a:rPr lang="ru-RU" sz="1200" dirty="0" smtClean="0">
                <a:solidFill>
                  <a:srgbClr val="003374"/>
                </a:solidFill>
                <a:latin typeface="Constantia" panose="02030602050306030303" pitchFamily="18" charset="0"/>
                <a:cs typeface="Times New Roman" panose="02020603050405020304" pitchFamily="18" charset="0"/>
              </a:rPr>
              <a:t>-го стрелкового полка </a:t>
            </a:r>
            <a:r>
              <a:rPr lang="ru-RU" sz="1200" dirty="0" smtClean="0">
                <a:solidFill>
                  <a:srgbClr val="003374"/>
                </a:solidFill>
                <a:latin typeface="Times New Roman" panose="02020603050405020304" pitchFamily="18" charset="0"/>
                <a:cs typeface="Times New Roman" panose="02020603050405020304" pitchFamily="18" charset="0"/>
              </a:rPr>
              <a:t>169-й</a:t>
            </a:r>
            <a:r>
              <a:rPr lang="ru-RU" sz="1200" dirty="0" smtClean="0">
                <a:solidFill>
                  <a:srgbClr val="003374"/>
                </a:solidFill>
                <a:latin typeface="Constantia" panose="02030602050306030303" pitchFamily="18" charset="0"/>
                <a:cs typeface="Times New Roman" panose="02020603050405020304" pitchFamily="18" charset="0"/>
              </a:rPr>
              <a:t> стрелковой дивизии. </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Автоматчика  автоматного взвода </a:t>
            </a:r>
            <a:r>
              <a:rPr lang="ru-RU" sz="1200" dirty="0" smtClean="0">
                <a:solidFill>
                  <a:srgbClr val="003374"/>
                </a:solidFill>
                <a:latin typeface="Times New Roman" panose="02020603050405020304" pitchFamily="18" charset="0"/>
                <a:cs typeface="Times New Roman" panose="02020603050405020304" pitchFamily="18" charset="0"/>
              </a:rPr>
              <a:t>2</a:t>
            </a:r>
            <a:r>
              <a:rPr lang="ru-RU" sz="1200" dirty="0" smtClean="0">
                <a:solidFill>
                  <a:srgbClr val="003374"/>
                </a:solidFill>
                <a:latin typeface="Constantia" panose="02030602050306030303" pitchFamily="18" charset="0"/>
                <a:cs typeface="Times New Roman" panose="02020603050405020304" pitchFamily="18" charset="0"/>
              </a:rPr>
              <a:t>-го стрелкового батальона красноармейца Лащука Василия Петровича  наградили </a:t>
            </a:r>
            <a:r>
              <a:rPr lang="ru-RU" sz="1200" dirty="0">
                <a:solidFill>
                  <a:srgbClr val="003374"/>
                </a:solidFill>
                <a:latin typeface="Constantia" panose="02030602050306030303" pitchFamily="18" charset="0"/>
                <a:cs typeface="Times New Roman" panose="02020603050405020304" pitchFamily="18" charset="0"/>
              </a:rPr>
              <a:t>медалью «За отвагу</a:t>
            </a:r>
            <a:r>
              <a:rPr lang="ru-RU" sz="1200" dirty="0" smtClean="0">
                <a:solidFill>
                  <a:srgbClr val="003374"/>
                </a:solidFill>
                <a:latin typeface="Constantia" panose="02030602050306030303" pitchFamily="18" charset="0"/>
                <a:cs typeface="Times New Roman" panose="02020603050405020304" pitchFamily="18" charset="0"/>
              </a:rPr>
              <a:t>» за то, что </a:t>
            </a:r>
            <a:r>
              <a:rPr lang="ru-RU" sz="1200" dirty="0">
                <a:solidFill>
                  <a:srgbClr val="003374"/>
                </a:solidFill>
                <a:latin typeface="Constantia" panose="02030602050306030303" pitchFamily="18" charset="0"/>
                <a:cs typeface="Times New Roman" panose="02020603050405020304" pitchFamily="18" charset="0"/>
              </a:rPr>
              <a:t>он смело и решительно </a:t>
            </a:r>
            <a:r>
              <a:rPr lang="ru-RU" sz="1200" dirty="0" smtClean="0">
                <a:solidFill>
                  <a:srgbClr val="003374"/>
                </a:solidFill>
                <a:latin typeface="Constantia" panose="02030602050306030303" pitchFamily="18" charset="0"/>
                <a:cs typeface="Times New Roman" panose="02020603050405020304" pitchFamily="18" charset="0"/>
              </a:rPr>
              <a:t>действовал при прорыве вражеской обороны в районе Паникевка-Глажево-Виты Варшавского воеводства. Показал храбрость и мужество, ворвавшись во вражескую траншею из своего автомата уничтожил четырех немецких солдат.</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Скончался от ран в начале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Груздева Светлана Илиодоровна,</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специалист </a:t>
            </a:r>
            <a:r>
              <a:rPr lang="ru-RU" sz="1100" dirty="0">
                <a:latin typeface="Constantia" panose="02030602050306030303" pitchFamily="18" charset="0"/>
                <a:cs typeface="MV Boli" pitchFamily="2" charset="0"/>
              </a:rPr>
              <a:t>отдела  № </a:t>
            </a:r>
            <a:r>
              <a:rPr lang="ru-RU" sz="1100" dirty="0">
                <a:latin typeface="Times New Roman" panose="02020603050405020304" pitchFamily="18" charset="0"/>
                <a:cs typeface="Times New Roman" panose="02020603050405020304" pitchFamily="18" charset="0"/>
              </a:rPr>
              <a:t>3</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652633"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741404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28837" y="1661453"/>
            <a:ext cx="4123796" cy="2523768"/>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ЛАЩУК </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ИВАН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Times New Roman" panose="02020603050405020304" pitchFamily="18" charset="0"/>
              </a:rPr>
              <a:t>Родился в </a:t>
            </a:r>
            <a:r>
              <a:rPr lang="ru-RU" sz="1200" dirty="0" smtClean="0">
                <a:solidFill>
                  <a:srgbClr val="003374"/>
                </a:solidFill>
                <a:latin typeface="Times New Roman" panose="02020603050405020304" pitchFamily="18" charset="0"/>
                <a:cs typeface="Times New Roman" panose="02020603050405020304" pitchFamily="18" charset="0"/>
              </a:rPr>
              <a:t>1911</a:t>
            </a:r>
            <a:r>
              <a:rPr lang="ru-RU" sz="1200" dirty="0" smtClean="0">
                <a:solidFill>
                  <a:srgbClr val="003374"/>
                </a:solidFill>
                <a:latin typeface="Constantia" panose="02030602050306030303" pitchFamily="18" charset="0"/>
                <a:cs typeface="Times New Roman" panose="02020603050405020304" pitchFamily="18" charset="0"/>
              </a:rPr>
              <a:t> году в </a:t>
            </a:r>
            <a:r>
              <a:rPr lang="ru-RU" sz="1200" dirty="0">
                <a:solidFill>
                  <a:srgbClr val="003374"/>
                </a:solidFill>
                <a:latin typeface="Constantia" panose="02030602050306030303" pitchFamily="18" charset="0"/>
                <a:cs typeface="Times New Roman" panose="02020603050405020304" pitchFamily="18" charset="0"/>
              </a:rPr>
              <a:t>Брянской </a:t>
            </a:r>
            <a:r>
              <a:rPr lang="ru-RU" sz="1200" dirty="0" smtClean="0">
                <a:solidFill>
                  <a:srgbClr val="003374"/>
                </a:solidFill>
                <a:latin typeface="Constantia" panose="02030602050306030303" pitchFamily="18" charset="0"/>
                <a:cs typeface="Times New Roman" panose="02020603050405020304" pitchFamily="18" charset="0"/>
              </a:rPr>
              <a:t>области, Гордеевский район. </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Призван </a:t>
            </a:r>
            <a:r>
              <a:rPr lang="ru-RU" sz="1200" dirty="0">
                <a:solidFill>
                  <a:srgbClr val="003374"/>
                </a:solidFill>
                <a:latin typeface="Constantia" panose="02030602050306030303" pitchFamily="18" charset="0"/>
                <a:cs typeface="Times New Roman" panose="02020603050405020304" pitchFamily="18" charset="0"/>
              </a:rPr>
              <a:t>в ряды Рабоче-крестьянской Красной </a:t>
            </a:r>
            <a:r>
              <a:rPr lang="ru-RU" sz="1200" dirty="0" smtClean="0">
                <a:solidFill>
                  <a:srgbClr val="003374"/>
                </a:solidFill>
                <a:latin typeface="Constantia" panose="02030602050306030303" pitchFamily="18" charset="0"/>
                <a:cs typeface="Times New Roman" panose="02020603050405020304" pitchFamily="18" charset="0"/>
              </a:rPr>
              <a:t>армии в </a:t>
            </a:r>
            <a:r>
              <a:rPr lang="ru-RU" sz="1200" dirty="0" smtClean="0">
                <a:solidFill>
                  <a:srgbClr val="003374"/>
                </a:solidFill>
                <a:latin typeface="Times New Roman" panose="02020603050405020304" pitchFamily="18" charset="0"/>
                <a:cs typeface="Times New Roman" panose="02020603050405020304" pitchFamily="18" charset="0"/>
              </a:rPr>
              <a:t>1933 году</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Клинцовским РВК Читинской области</a:t>
            </a:r>
            <a:r>
              <a:rPr lang="ru-RU" sz="1200" dirty="0">
                <a:solidFill>
                  <a:srgbClr val="003374"/>
                </a:solidFill>
                <a:latin typeface="Constantia" panose="02030602050306030303" pitchFamily="18" charset="0"/>
                <a:cs typeface="Times New Roman" panose="02020603050405020304" pitchFamily="18" charset="0"/>
              </a:rPr>
              <a:t>. </a:t>
            </a:r>
          </a:p>
          <a:p>
            <a:pPr algn="just"/>
            <a:r>
              <a:rPr lang="ru-RU" sz="1200" dirty="0">
                <a:solidFill>
                  <a:srgbClr val="003374"/>
                </a:solidFill>
                <a:latin typeface="Constantia" panose="02030602050306030303" pitchFamily="18" charset="0"/>
                <a:cs typeface="Times New Roman" panose="02020603050405020304" pitchFamily="18" charset="0"/>
              </a:rPr>
              <a:t>   Последнее место службы: </a:t>
            </a:r>
            <a:r>
              <a:rPr lang="ru-RU" sz="1200" dirty="0" smtClean="0">
                <a:solidFill>
                  <a:srgbClr val="003374"/>
                </a:solidFill>
                <a:latin typeface="Times New Roman" panose="02020603050405020304" pitchFamily="18" charset="0"/>
                <a:cs typeface="Times New Roman" panose="02020603050405020304" pitchFamily="18" charset="0"/>
              </a:rPr>
              <a:t>1</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армия Войска </a:t>
            </a:r>
            <a:r>
              <a:rPr lang="ru-RU" sz="1200" dirty="0" smtClean="0">
                <a:solidFill>
                  <a:srgbClr val="003374"/>
                </a:solidFill>
                <a:latin typeface="Constantia" panose="02030602050306030303" pitchFamily="18" charset="0"/>
                <a:cs typeface="Times New Roman" panose="02020603050405020304" pitchFamily="18" charset="0"/>
              </a:rPr>
              <a:t>Польского </a:t>
            </a:r>
            <a:r>
              <a:rPr lang="ru-RU" sz="1200" dirty="0">
                <a:solidFill>
                  <a:srgbClr val="003374"/>
                </a:solidFill>
                <a:latin typeface="Times New Roman" panose="02020603050405020304" pitchFamily="18" charset="0"/>
                <a:cs typeface="Times New Roman" panose="02020603050405020304" pitchFamily="18" charset="0"/>
              </a:rPr>
              <a:t>2 </a:t>
            </a:r>
            <a:r>
              <a:rPr lang="ru-RU" sz="1200" dirty="0" smtClean="0">
                <a:solidFill>
                  <a:srgbClr val="003374"/>
                </a:solidFill>
                <a:latin typeface="Constantia" panose="02030602050306030303" pitchFamily="18" charset="0"/>
                <a:cs typeface="Times New Roman" panose="02020603050405020304" pitchFamily="18" charset="0"/>
              </a:rPr>
              <a:t>пехотная дивизия. </a:t>
            </a:r>
          </a:p>
          <a:p>
            <a:pPr algn="just"/>
            <a:r>
              <a:rPr lang="ru-RU" sz="1200" dirty="0" smtClean="0">
                <a:solidFill>
                  <a:srgbClr val="003374"/>
                </a:solidFill>
                <a:latin typeface="Constantia" panose="02030602050306030303" pitchFamily="18" charset="0"/>
                <a:cs typeface="Times New Roman" panose="02020603050405020304" pitchFamily="18" charset="0"/>
              </a:rPr>
              <a:t>   Звание</a:t>
            </a:r>
            <a:r>
              <a:rPr lang="en-US"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капитан</a:t>
            </a:r>
            <a:r>
              <a:rPr lang="en-US" sz="1200" dirty="0">
                <a:solidFill>
                  <a:srgbClr val="003374"/>
                </a:solidFill>
                <a:latin typeface="Constantia" panose="02030602050306030303" pitchFamily="18" charset="0"/>
                <a:cs typeface="Times New Roman" panose="02020603050405020304" pitchFamily="18" charset="0"/>
              </a:rPr>
              <a:t>.</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Убит в бою </a:t>
            </a:r>
            <a:r>
              <a:rPr lang="ru-RU" sz="1200" dirty="0" smtClean="0">
                <a:solidFill>
                  <a:srgbClr val="003374"/>
                </a:solidFill>
                <a:latin typeface="Times New Roman" panose="02020603050405020304" pitchFamily="18" charset="0"/>
                <a:cs typeface="Times New Roman" panose="02020603050405020304" pitchFamily="18" charset="0"/>
              </a:rPr>
              <a:t>16.04.1945 на р. Одер в Германии</a:t>
            </a:r>
            <a:r>
              <a:rPr lang="ru-RU" sz="1200" dirty="0" smtClean="0">
                <a:solidFill>
                  <a:srgbClr val="003374"/>
                </a:solidFill>
                <a:latin typeface="Constantia" panose="02030602050306030303" pitchFamily="18" charset="0"/>
                <a:cs typeface="Times New Roman" panose="02020603050405020304" pitchFamily="18" charset="0"/>
              </a:rPr>
              <a:t>.</a:t>
            </a:r>
            <a:endParaRPr lang="ru-RU" sz="1200" dirty="0">
              <a:solidFill>
                <a:srgbClr val="003374"/>
              </a:solidFill>
              <a:latin typeface="Constantia" panose="02030602050306030303" pitchFamily="18" charset="0"/>
              <a:cs typeface="Times New Roman" panose="02020603050405020304" pitchFamily="18" charset="0"/>
            </a:endParaRP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Груздева Светлана Илиодоровна,</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специалист </a:t>
            </a:r>
            <a:r>
              <a:rPr lang="ru-RU" sz="1100" dirty="0">
                <a:latin typeface="Constantia" panose="02030602050306030303" pitchFamily="18" charset="0"/>
                <a:cs typeface="MV Boli" pitchFamily="2" charset="0"/>
              </a:rPr>
              <a:t>отдела  № </a:t>
            </a:r>
            <a:r>
              <a:rPr lang="ru-RU" sz="1100" dirty="0">
                <a:latin typeface="Times New Roman" panose="02020603050405020304" pitchFamily="18" charset="0"/>
                <a:cs typeface="Times New Roman" panose="02020603050405020304" pitchFamily="18" charset="0"/>
              </a:rPr>
              <a:t>3</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28868" y="4852183"/>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652633"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607132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2708434"/>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МАСЛАКОВ</a:t>
            </a:r>
            <a:endParaRPr lang="ru-RU" sz="1400" b="1" dirty="0">
              <a:solidFill>
                <a:srgbClr val="C00000"/>
              </a:solidFill>
              <a:latin typeface="Constantia" panose="02030602050306030303" pitchFamily="18" charset="0"/>
              <a:cs typeface="MV Boli" pitchFamily="2" charset="0"/>
            </a:endParaRPr>
          </a:p>
          <a:p>
            <a:pPr algn="ctr">
              <a:spcAft>
                <a:spcPts val="400"/>
              </a:spcAft>
            </a:pPr>
            <a:r>
              <a:rPr lang="ru-RU" sz="1400" b="1" dirty="0" smtClean="0">
                <a:solidFill>
                  <a:srgbClr val="C00000"/>
                </a:solidFill>
                <a:latin typeface="Constantia" panose="02030602050306030303" pitchFamily="18" charset="0"/>
                <a:cs typeface="MV Boli" pitchFamily="2" charset="0"/>
              </a:rPr>
              <a:t>АФАНАСИЙ   ЕВГЕНЬЕВИЧ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MV Boli" pitchFamily="2" charset="0"/>
              </a:rPr>
              <a:t>   </a:t>
            </a:r>
            <a:r>
              <a:rPr lang="ru-RU" sz="1200" dirty="0">
                <a:solidFill>
                  <a:srgbClr val="003374"/>
                </a:solidFill>
                <a:latin typeface="Constantia" panose="02030602050306030303" pitchFamily="18" charset="0"/>
                <a:cs typeface="Times New Roman" panose="02020603050405020304" pitchFamily="18" charset="0"/>
              </a:rPr>
              <a:t>Родился в </a:t>
            </a:r>
            <a:r>
              <a:rPr lang="ru-RU" sz="1200" dirty="0" smtClean="0">
                <a:solidFill>
                  <a:srgbClr val="003374"/>
                </a:solidFill>
                <a:latin typeface="Times New Roman" panose="02020603050405020304" pitchFamily="18" charset="0"/>
                <a:cs typeface="Times New Roman" panose="02020603050405020304" pitchFamily="18" charset="0"/>
              </a:rPr>
              <a:t>1916</a:t>
            </a:r>
            <a:r>
              <a:rPr lang="ru-RU" sz="1200" dirty="0" smtClean="0">
                <a:solidFill>
                  <a:srgbClr val="003374"/>
                </a:solidFill>
                <a:latin typeface="Constantia" panose="02030602050306030303" pitchFamily="18" charset="0"/>
                <a:cs typeface="Times New Roman" panose="02020603050405020304" pitchFamily="18" charset="0"/>
              </a:rPr>
              <a:t> году в д. Медведка Семеновского района Ивановской  области. </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Призван в </a:t>
            </a:r>
            <a:r>
              <a:rPr lang="ru-RU" sz="1200" dirty="0">
                <a:solidFill>
                  <a:srgbClr val="003374"/>
                </a:solidFill>
                <a:latin typeface="Constantia" panose="02030602050306030303" pitchFamily="18" charset="0"/>
                <a:cs typeface="Times New Roman" panose="02020603050405020304" pitchFamily="18" charset="0"/>
              </a:rPr>
              <a:t>ряды Рабоче-крестьянской Красной </a:t>
            </a:r>
            <a:r>
              <a:rPr lang="ru-RU" sz="1200" dirty="0" smtClean="0">
                <a:solidFill>
                  <a:srgbClr val="003374"/>
                </a:solidFill>
                <a:latin typeface="Constantia" panose="02030602050306030303" pitchFamily="18" charset="0"/>
                <a:cs typeface="Times New Roman" panose="02020603050405020304" pitchFamily="18" charset="0"/>
              </a:rPr>
              <a:t>армии Семеновским РВК  Ивановской области</a:t>
            </a:r>
            <a:r>
              <a:rPr lang="ru-RU" sz="1200" dirty="0">
                <a:solidFill>
                  <a:srgbClr val="003374"/>
                </a:solidFill>
                <a:latin typeface="Constantia" panose="02030602050306030303" pitchFamily="18" charset="0"/>
                <a:cs typeface="Times New Roman" panose="02020603050405020304" pitchFamily="18" charset="0"/>
              </a:rPr>
              <a:t>. </a:t>
            </a:r>
          </a:p>
          <a:p>
            <a:pPr algn="just"/>
            <a:r>
              <a:rPr lang="ru-RU" sz="1200" dirty="0" smtClean="0">
                <a:solidFill>
                  <a:srgbClr val="003374"/>
                </a:solidFill>
                <a:latin typeface="Constantia" panose="02030602050306030303" pitchFamily="18" charset="0"/>
                <a:cs typeface="Times New Roman" panose="02020603050405020304" pitchFamily="18" charset="0"/>
              </a:rPr>
              <a:t>   Воевал в должности телефониста </a:t>
            </a:r>
            <a:r>
              <a:rPr lang="ru-RU" sz="1200" dirty="0" smtClean="0">
                <a:solidFill>
                  <a:srgbClr val="003374"/>
                </a:solidFill>
                <a:latin typeface="Times New Roman" panose="02020603050405020304" pitchFamily="18" charset="0"/>
                <a:cs typeface="Times New Roman" panose="02020603050405020304" pitchFamily="18" charset="0"/>
              </a:rPr>
              <a:t>7</a:t>
            </a:r>
            <a:r>
              <a:rPr lang="ru-RU" sz="1200" dirty="0" smtClean="0">
                <a:solidFill>
                  <a:srgbClr val="003374"/>
                </a:solidFill>
                <a:latin typeface="Constantia" panose="02030602050306030303" pitchFamily="18" charset="0"/>
                <a:cs typeface="Times New Roman" panose="02020603050405020304" pitchFamily="18" charset="0"/>
              </a:rPr>
              <a:t>-го отдельного батальона морской пехоты Краснознаменного Балтийского флота. </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 Краснофлотец Афанасий Евгеньевич </a:t>
            </a:r>
            <a:r>
              <a:rPr lang="ru-RU" sz="1200" dirty="0" smtClean="0">
                <a:solidFill>
                  <a:srgbClr val="003374"/>
                </a:solidFill>
                <a:latin typeface="Constantia" panose="02030602050306030303" pitchFamily="18" charset="0"/>
                <a:cs typeface="Times New Roman" panose="02020603050405020304" pitchFamily="18" charset="0"/>
              </a:rPr>
              <a:t>был убит в бою </a:t>
            </a:r>
            <a:r>
              <a:rPr lang="ru-RU" sz="1200" dirty="0" smtClean="0">
                <a:solidFill>
                  <a:srgbClr val="003374"/>
                </a:solidFill>
                <a:latin typeface="Times New Roman" panose="02020603050405020304" pitchFamily="18" charset="0"/>
                <a:cs typeface="Times New Roman" panose="02020603050405020304" pitchFamily="18" charset="0"/>
              </a:rPr>
              <a:t>27</a:t>
            </a:r>
            <a:r>
              <a:rPr lang="ru-RU" sz="1200" dirty="0" smtClean="0">
                <a:solidFill>
                  <a:srgbClr val="003374"/>
                </a:solidFill>
                <a:latin typeface="Constantia" panose="02030602050306030303" pitchFamily="18" charset="0"/>
                <a:cs typeface="Times New Roman" panose="02020603050405020304" pitchFamily="18" charset="0"/>
              </a:rPr>
              <a:t> ноября </a:t>
            </a:r>
            <a:r>
              <a:rPr lang="ru-RU" sz="1200" dirty="0" smtClean="0">
                <a:solidFill>
                  <a:srgbClr val="003374"/>
                </a:solidFill>
                <a:latin typeface="Times New Roman" panose="02020603050405020304" pitchFamily="18" charset="0"/>
                <a:cs typeface="Times New Roman" panose="02020603050405020304" pitchFamily="18" charset="0"/>
              </a:rPr>
              <a:t>1941</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Киселева Ольга Борисовна,</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специалист </a:t>
            </a:r>
            <a:r>
              <a:rPr lang="ru-RU" sz="1100" dirty="0" smtClean="0">
                <a:latin typeface="Constantia" panose="02030602050306030303" pitchFamily="18" charset="0"/>
                <a:cs typeface="MV Boli" pitchFamily="2" charset="0"/>
              </a:rPr>
              <a:t>административно-финансового отдела</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p:cNvPicPr>
            <a:picLocks noChangeAspect="1" noChangeArrowheads="1"/>
          </p:cNvPicPr>
          <p:nvPr/>
        </p:nvPicPr>
        <p:blipFill rotWithShape="1">
          <a:blip r:embed="rId6">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t="1454" b="7956"/>
          <a:stretch/>
        </p:blipFill>
        <p:spPr bwMode="auto">
          <a:xfrm>
            <a:off x="4595282" y="427224"/>
            <a:ext cx="4140000" cy="5557047"/>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768251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3447098"/>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ГРАФЕЕВ</a:t>
            </a:r>
          </a:p>
          <a:p>
            <a:pPr algn="ctr">
              <a:spcAft>
                <a:spcPts val="400"/>
              </a:spcAft>
            </a:pPr>
            <a:r>
              <a:rPr lang="ru-RU" sz="1400" b="1" dirty="0" smtClean="0">
                <a:solidFill>
                  <a:srgbClr val="C00000"/>
                </a:solidFill>
                <a:latin typeface="Constantia" panose="02030602050306030303" pitchFamily="18" charset="0"/>
                <a:cs typeface="MV Boli" pitchFamily="2" charset="0"/>
              </a:rPr>
              <a:t>АНАТОЛИЙ    СТЕПАНОВИЧ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a:solidFill>
                  <a:srgbClr val="003374"/>
                </a:solidFill>
                <a:latin typeface="Constantia" panose="02030602050306030303" pitchFamily="18" charset="0"/>
                <a:cs typeface="Times New Roman" panose="02020603050405020304" pitchFamily="18" charset="0"/>
              </a:rPr>
              <a:t>в июле </a:t>
            </a:r>
            <a:r>
              <a:rPr lang="ru-RU" sz="1200" dirty="0">
                <a:solidFill>
                  <a:srgbClr val="003374"/>
                </a:solidFill>
                <a:latin typeface="Times New Roman" panose="02020603050405020304" pitchFamily="18" charset="0"/>
                <a:cs typeface="Times New Roman" panose="02020603050405020304" pitchFamily="18" charset="0"/>
              </a:rPr>
              <a:t>1909</a:t>
            </a:r>
            <a:r>
              <a:rPr lang="ru-RU" sz="1200" dirty="0">
                <a:solidFill>
                  <a:srgbClr val="003374"/>
                </a:solidFill>
                <a:latin typeface="Constantia" panose="02030602050306030303" pitchFamily="18" charset="0"/>
                <a:cs typeface="Times New Roman" panose="02020603050405020304" pitchFamily="18" charset="0"/>
              </a:rPr>
              <a:t> года в деревне Кизак Тюменской области и там проживал всю жизнь. </a:t>
            </a:r>
          </a:p>
          <a:p>
            <a:pPr algn="just"/>
            <a:r>
              <a:rPr lang="ru-RU" sz="1200" dirty="0" smtClean="0">
                <a:solidFill>
                  <a:srgbClr val="003374"/>
                </a:solidFill>
                <a:latin typeface="Constantia" panose="02030602050306030303" pitchFamily="18" charset="0"/>
                <a:cs typeface="Times New Roman" panose="02020603050405020304" pitchFamily="18" charset="0"/>
              </a:rPr>
              <a:t>   Работал </a:t>
            </a:r>
            <a:r>
              <a:rPr lang="ru-RU" sz="1200" dirty="0">
                <a:solidFill>
                  <a:srgbClr val="003374"/>
                </a:solidFill>
                <a:latin typeface="Constantia" panose="02030602050306030303" pitchFamily="18" charset="0"/>
                <a:cs typeface="Times New Roman" panose="02020603050405020304" pitchFamily="18" charset="0"/>
              </a:rPr>
              <a:t>на заводе кладовщиком.</a:t>
            </a:r>
          </a:p>
          <a:p>
            <a:pPr algn="just"/>
            <a:r>
              <a:rPr lang="ru-RU" sz="1200" dirty="0" smtClean="0">
                <a:solidFill>
                  <a:srgbClr val="003374"/>
                </a:solidFill>
                <a:latin typeface="Constantia" panose="02030602050306030303" pitchFamily="18" charset="0"/>
                <a:cs typeface="Times New Roman" panose="02020603050405020304" pitchFamily="18" charset="0"/>
              </a:rPr>
              <a:t>   Когда </a:t>
            </a:r>
            <a:r>
              <a:rPr lang="ru-RU" sz="1200" dirty="0">
                <a:solidFill>
                  <a:srgbClr val="003374"/>
                </a:solidFill>
                <a:latin typeface="Constantia" panose="02030602050306030303" pitchFamily="18" charset="0"/>
                <a:cs typeface="Times New Roman" panose="02020603050405020304" pitchFamily="18" charset="0"/>
              </a:rPr>
              <a:t>началась война, ушел на фронт. Был зачислен в танковые войска. Был ранен, получил контузию. </a:t>
            </a:r>
            <a:r>
              <a:rPr lang="ru-RU" sz="1200" dirty="0" smtClean="0">
                <a:solidFill>
                  <a:srgbClr val="003374"/>
                </a:solidFill>
                <a:latin typeface="Constantia" panose="02030602050306030303" pitchFamily="18" charset="0"/>
                <a:cs typeface="Times New Roman" panose="02020603050405020304" pitchFamily="18" charset="0"/>
              </a:rPr>
              <a:t>   Прошел </a:t>
            </a:r>
            <a:r>
              <a:rPr lang="ru-RU" sz="1200" dirty="0">
                <a:solidFill>
                  <a:srgbClr val="003374"/>
                </a:solidFill>
                <a:latin typeface="Constantia" panose="02030602050306030303" pitchFamily="18" charset="0"/>
                <a:cs typeface="Times New Roman" panose="02020603050405020304" pitchFamily="18" charset="0"/>
              </a:rPr>
              <a:t>всю войну, дошел до Берлина.</a:t>
            </a:r>
          </a:p>
          <a:p>
            <a:pPr algn="just"/>
            <a:r>
              <a:rPr lang="ru-RU" sz="1200" dirty="0" smtClean="0">
                <a:solidFill>
                  <a:srgbClr val="003374"/>
                </a:solidFill>
                <a:latin typeface="Constantia" panose="02030602050306030303" pitchFamily="18" charset="0"/>
                <a:cs typeface="Times New Roman" panose="02020603050405020304" pitchFamily="18" charset="0"/>
              </a:rPr>
              <a:t>   Участвовал </a:t>
            </a:r>
            <a:r>
              <a:rPr lang="ru-RU" sz="1200" dirty="0">
                <a:solidFill>
                  <a:srgbClr val="003374"/>
                </a:solidFill>
                <a:latin typeface="Constantia" panose="02030602050306030303" pitchFamily="18" charset="0"/>
                <a:cs typeface="Times New Roman" panose="02020603050405020304" pitchFamily="18" charset="0"/>
              </a:rPr>
              <a:t>в финской войне. </a:t>
            </a:r>
          </a:p>
          <a:p>
            <a:pPr algn="just"/>
            <a:r>
              <a:rPr lang="ru-RU" sz="1200" dirty="0" smtClean="0">
                <a:solidFill>
                  <a:srgbClr val="003374"/>
                </a:solidFill>
                <a:latin typeface="Constantia" panose="02030602050306030303" pitchFamily="18" charset="0"/>
                <a:cs typeface="Times New Roman" panose="02020603050405020304" pitchFamily="18" charset="0"/>
              </a:rPr>
              <a:t>   Награжден</a:t>
            </a:r>
            <a:r>
              <a:rPr lang="ru-RU" sz="1200" dirty="0">
                <a:solidFill>
                  <a:srgbClr val="003374"/>
                </a:solidFill>
                <a:latin typeface="Constantia" panose="02030602050306030303" pitchFamily="18" charset="0"/>
                <a:cs typeface="Times New Roman" panose="02020603050405020304" pitchFamily="18" charset="0"/>
              </a:rPr>
              <a:t>: орденами «Красной Звезды», «Красного Знамени», медалью «За отвагу», «За освобождение Праги», «За взятие Берлина» и многими другими.</a:t>
            </a:r>
          </a:p>
          <a:p>
            <a:pPr algn="just"/>
            <a:r>
              <a:rPr lang="ru-RU" sz="1200" dirty="0" smtClean="0">
                <a:solidFill>
                  <a:srgbClr val="003374"/>
                </a:solidFill>
                <a:latin typeface="Constantia" panose="02030602050306030303" pitchFamily="18" charset="0"/>
                <a:cs typeface="Times New Roman" panose="02020603050405020304" pitchFamily="18" charset="0"/>
              </a:rPr>
              <a:t>   Имел </a:t>
            </a:r>
            <a:r>
              <a:rPr lang="ru-RU" sz="1200" dirty="0">
                <a:solidFill>
                  <a:srgbClr val="003374"/>
                </a:solidFill>
                <a:latin typeface="Constantia" panose="02030602050306030303" pitchFamily="18" charset="0"/>
                <a:cs typeface="Times New Roman" panose="02020603050405020304" pitchFamily="18" charset="0"/>
              </a:rPr>
              <a:t>юбилейные медали, которыми награждали в мирное время.</a:t>
            </a:r>
          </a:p>
          <a:p>
            <a:pPr algn="just"/>
            <a:r>
              <a:rPr lang="en-US"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Умер </a:t>
            </a:r>
            <a:r>
              <a:rPr lang="ru-RU" sz="1200" dirty="0">
                <a:solidFill>
                  <a:srgbClr val="003374"/>
                </a:solidFill>
                <a:latin typeface="Times New Roman" panose="02020603050405020304" pitchFamily="18" charset="0"/>
                <a:cs typeface="Times New Roman" panose="02020603050405020304" pitchFamily="18" charset="0"/>
              </a:rPr>
              <a:t>13</a:t>
            </a:r>
            <a:r>
              <a:rPr lang="ru-RU" sz="1200" dirty="0">
                <a:solidFill>
                  <a:srgbClr val="003374"/>
                </a:solidFill>
                <a:latin typeface="Constantia" panose="02030602050306030303" pitchFamily="18" charset="0"/>
                <a:cs typeface="Times New Roman" panose="02020603050405020304" pitchFamily="18" charset="0"/>
              </a:rPr>
              <a:t> октября </a:t>
            </a:r>
            <a:r>
              <a:rPr lang="ru-RU" sz="1200" dirty="0">
                <a:solidFill>
                  <a:srgbClr val="003374"/>
                </a:solidFill>
                <a:latin typeface="Times New Roman" panose="02020603050405020304" pitchFamily="18" charset="0"/>
                <a:cs typeface="Times New Roman" panose="02020603050405020304" pitchFamily="18" charset="0"/>
              </a:rPr>
              <a:t>1993</a:t>
            </a:r>
            <a:r>
              <a:rPr lang="ru-RU" sz="1200" dirty="0">
                <a:solidFill>
                  <a:srgbClr val="003374"/>
                </a:solidFill>
                <a:latin typeface="Constantia" panose="02030602050306030303" pitchFamily="18" charset="0"/>
                <a:cs typeface="Times New Roman" panose="02020603050405020304" pitchFamily="18" charset="0"/>
              </a:rPr>
              <a:t> года. </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Смирнова Лолита Абабукаровна,</a:t>
            </a:r>
          </a:p>
          <a:p>
            <a:pPr indent="72000"/>
            <a:r>
              <a:rPr lang="ru-RU" sz="1100" dirty="0">
                <a:latin typeface="Constantia" panose="02030602050306030303" pitchFamily="18" charset="0"/>
                <a:cs typeface="MV Boli" pitchFamily="2" charset="0"/>
              </a:rPr>
              <a:t>к</a:t>
            </a:r>
            <a:r>
              <a:rPr lang="ru-RU" sz="1100" dirty="0" smtClean="0">
                <a:latin typeface="Constantia" panose="02030602050306030303" pitchFamily="18" charset="0"/>
                <a:cs typeface="MV Boli" pitchFamily="2" charset="0"/>
              </a:rPr>
              <a:t>азначей отдела централизованной бухгалтерии</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Рисунок 19" descr="C:\Users\SmirnovaLoA\Desktop\improved_photo.jpg"/>
          <p:cNvPicPr/>
          <p:nvPr/>
        </p:nvPicPr>
        <p:blipFill>
          <a:blip r:embed="rId6">
            <a:extLst>
              <a:ext uri="{28A0092B-C50C-407E-A947-70E740481C1C}">
                <a14:useLocalDpi xmlns:a14="http://schemas.microsoft.com/office/drawing/2010/main" val="0"/>
              </a:ext>
            </a:extLst>
          </a:blip>
          <a:srcRect/>
          <a:stretch>
            <a:fillRect/>
          </a:stretch>
        </p:blipFill>
        <p:spPr bwMode="auto">
          <a:xfrm>
            <a:off x="4632542" y="466286"/>
            <a:ext cx="4140000" cy="5796000"/>
          </a:xfrm>
          <a:prstGeom prst="rect">
            <a:avLst/>
          </a:prstGeom>
          <a:noFill/>
          <a:ln>
            <a:noFill/>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536350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18576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ФЁДОРОВ</a:t>
            </a:r>
          </a:p>
          <a:p>
            <a:pPr algn="ctr">
              <a:spcAft>
                <a:spcPts val="400"/>
              </a:spcAft>
            </a:pPr>
            <a:r>
              <a:rPr lang="ru-RU" sz="1400" b="1" dirty="0" smtClean="0">
                <a:solidFill>
                  <a:srgbClr val="C00000"/>
                </a:solidFill>
                <a:latin typeface="Constantia" panose="02030602050306030303" pitchFamily="18" charset="0"/>
                <a:cs typeface="MV Boli" pitchFamily="2" charset="0"/>
              </a:rPr>
              <a:t>СЕРГЕЙ    СТЕПАНОВИЧ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1917</a:t>
            </a:r>
            <a:r>
              <a:rPr lang="ru-RU" sz="1200" dirty="0">
                <a:solidFill>
                  <a:srgbClr val="003374"/>
                </a:solidFill>
                <a:latin typeface="Constantia" panose="02030602050306030303" pitchFamily="18" charset="0"/>
                <a:cs typeface="Times New Roman" panose="02020603050405020304" pitchFamily="18" charset="0"/>
              </a:rPr>
              <a:t> году, деревня Третьяково, Ярославский район, Ярославской области. </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школы одновременно поступил в Ярославское театральное училище и в </a:t>
            </a:r>
            <a:r>
              <a:rPr lang="ru-RU" sz="1200" dirty="0" smtClean="0">
                <a:solidFill>
                  <a:srgbClr val="003374"/>
                </a:solidFill>
                <a:latin typeface="Constantia" panose="02030602050306030303" pitchFamily="18" charset="0"/>
                <a:cs typeface="Times New Roman" panose="02020603050405020304" pitchFamily="18" charset="0"/>
              </a:rPr>
              <a:t>летное </a:t>
            </a:r>
            <a:r>
              <a:rPr lang="ru-RU" sz="1200" dirty="0">
                <a:solidFill>
                  <a:srgbClr val="003374"/>
                </a:solidFill>
                <a:latin typeface="Constantia" panose="02030602050306030303" pitchFamily="18" charset="0"/>
                <a:cs typeface="Times New Roman" panose="02020603050405020304" pitchFamily="18" charset="0"/>
              </a:rPr>
              <a:t>училище г. Чита, но выбрал профессию военного </a:t>
            </a:r>
            <a:r>
              <a:rPr lang="ru-RU" sz="1200" dirty="0" smtClean="0">
                <a:solidFill>
                  <a:srgbClr val="003374"/>
                </a:solidFill>
                <a:latin typeface="Constantia" panose="02030602050306030303" pitchFamily="18" charset="0"/>
                <a:cs typeface="Times New Roman" panose="02020603050405020304" pitchFamily="18" charset="0"/>
              </a:rPr>
              <a:t>летчика</a:t>
            </a:r>
            <a:r>
              <a:rPr lang="ru-RU" sz="1200" dirty="0">
                <a:solidFill>
                  <a:srgbClr val="003374"/>
                </a:solidFill>
                <a:latin typeface="Constantia" panose="02030602050306030303" pitchFamily="18" charset="0"/>
                <a:cs typeface="Times New Roman" panose="02020603050405020304" pitchFamily="18" charset="0"/>
              </a:rPr>
              <a:t>, хотя очень любил поэзию и наизусть читал Маяковского.</a:t>
            </a:r>
          </a:p>
          <a:p>
            <a:pPr algn="just"/>
            <a:r>
              <a:rPr lang="ru-RU" sz="1200" dirty="0" smtClean="0">
                <a:solidFill>
                  <a:srgbClr val="003374"/>
                </a:solidFill>
                <a:latin typeface="Constantia" panose="02030602050306030303" pitchFamily="18" charset="0"/>
                <a:cs typeface="Times New Roman" panose="02020603050405020304" pitchFamily="18" charset="0"/>
              </a:rPr>
              <a:t>   По </a:t>
            </a:r>
            <a:r>
              <a:rPr lang="ru-RU" sz="1200" dirty="0">
                <a:solidFill>
                  <a:srgbClr val="003374"/>
                </a:solidFill>
                <a:latin typeface="Constantia" panose="02030602050306030303" pitchFamily="18" charset="0"/>
                <a:cs typeface="Times New Roman" panose="02020603050405020304" pitchFamily="18" charset="0"/>
              </a:rPr>
              <a:t>воспоминаниям бабушки, дедушка очень любил детей и был очень отзывчивый. В ноябре </a:t>
            </a:r>
            <a:r>
              <a:rPr lang="ru-RU" sz="1200" dirty="0">
                <a:solidFill>
                  <a:srgbClr val="003374"/>
                </a:solidFill>
                <a:latin typeface="Times New Roman" panose="02020603050405020304" pitchFamily="18" charset="0"/>
                <a:cs typeface="Times New Roman" panose="02020603050405020304" pitchFamily="18" charset="0"/>
              </a:rPr>
              <a:t>1940</a:t>
            </a:r>
            <a:r>
              <a:rPr lang="ru-RU" sz="1200" dirty="0">
                <a:solidFill>
                  <a:srgbClr val="003374"/>
                </a:solidFill>
                <a:latin typeface="Constantia" panose="02030602050306030303" pitchFamily="18" charset="0"/>
                <a:cs typeface="Times New Roman" panose="02020603050405020304" pitchFamily="18" charset="0"/>
              </a:rPr>
              <a:t> года расписались, и дед сразу уехал продолжать учебу в летном училище, откуда и был призван на фронт в первые дни войны, будучи курсантом училища. О рождении дочери узнал из письма.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Дедушка </a:t>
            </a:r>
            <a:r>
              <a:rPr lang="ru-RU" sz="1200" dirty="0">
                <a:solidFill>
                  <a:srgbClr val="003374"/>
                </a:solidFill>
                <a:latin typeface="Constantia" panose="02030602050306030303" pitchFamily="18" charset="0"/>
                <a:cs typeface="Times New Roman" panose="02020603050405020304" pitchFamily="18" charset="0"/>
              </a:rPr>
              <a:t>служил в </a:t>
            </a:r>
            <a:r>
              <a:rPr lang="ru-RU" sz="1200" dirty="0">
                <a:solidFill>
                  <a:srgbClr val="003374"/>
                </a:solidFill>
                <a:latin typeface="Times New Roman" panose="02020603050405020304" pitchFamily="18" charset="0"/>
                <a:cs typeface="Times New Roman" panose="02020603050405020304" pitchFamily="18" charset="0"/>
              </a:rPr>
              <a:t>51</a:t>
            </a:r>
            <a:r>
              <a:rPr lang="ru-RU" sz="1200" dirty="0">
                <a:solidFill>
                  <a:srgbClr val="003374"/>
                </a:solidFill>
                <a:latin typeface="Constantia" panose="02030602050306030303" pitchFamily="18" charset="0"/>
                <a:cs typeface="Times New Roman" panose="02020603050405020304" pitchFamily="18" charset="0"/>
              </a:rPr>
              <a:t> дальне-бомбардировочном авиационном полку в звании младший лейтенант, сделал много боевых вылетов, но в сентябре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не вернулся с очередного </a:t>
            </a:r>
            <a:r>
              <a:rPr lang="ru-RU" sz="1200" dirty="0" smtClean="0">
                <a:solidFill>
                  <a:srgbClr val="003374"/>
                </a:solidFill>
                <a:latin typeface="Constantia" panose="02030602050306030303" pitchFamily="18" charset="0"/>
                <a:cs typeface="Times New Roman" panose="02020603050405020304" pitchFamily="18" charset="0"/>
              </a:rPr>
              <a:t>задания, </a:t>
            </a:r>
            <a:r>
              <a:rPr lang="ru-RU" sz="1200" dirty="0">
                <a:solidFill>
                  <a:srgbClr val="003374"/>
                </a:solidFill>
                <a:latin typeface="Constantia" panose="02030602050306030303" pitchFamily="18" charset="0"/>
                <a:cs typeface="Times New Roman" panose="02020603050405020304" pitchFamily="18" charset="0"/>
              </a:rPr>
              <a:t>бомбить вражеский аэродром под Киевом. </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5" y="5928200"/>
            <a:ext cx="3960440"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Маркова Елена Борисовна,</a:t>
            </a:r>
          </a:p>
          <a:p>
            <a:pPr indent="72000"/>
            <a:r>
              <a:rPr lang="ru-RU" sz="1100" dirty="0" smtClean="0">
                <a:latin typeface="Constantia" panose="02030602050306030303" pitchFamily="18" charset="0"/>
                <a:cs typeface="MV Boli" pitchFamily="2" charset="0"/>
              </a:rPr>
              <a:t>начальник отдела ведения федеральных реестров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D:\9 МАЯ\AnyConv.com__IMG-20230504-WA0000.jpeg"/>
          <p:cNvPicPr/>
          <p:nvPr/>
        </p:nvPicPr>
        <p:blipFill rotWithShape="1">
          <a:blip r:embed="rId6">
            <a:extLst>
              <a:ext uri="{28A0092B-C50C-407E-A947-70E740481C1C}">
                <a14:useLocalDpi xmlns:a14="http://schemas.microsoft.com/office/drawing/2010/main" val="0"/>
              </a:ext>
            </a:extLst>
          </a:blip>
          <a:srcRect l="46471" b="30685"/>
          <a:stretch/>
        </p:blipFill>
        <p:spPr bwMode="auto">
          <a:xfrm>
            <a:off x="4804912" y="353682"/>
            <a:ext cx="3890513" cy="5874589"/>
          </a:xfrm>
          <a:prstGeom prst="rect">
            <a:avLst/>
          </a:prstGeom>
          <a:noFill/>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806309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194692"/>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00109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ТРЕХНОВ</a:t>
            </a:r>
          </a:p>
          <a:p>
            <a:pPr algn="ctr">
              <a:spcAft>
                <a:spcPts val="400"/>
              </a:spcAft>
            </a:pPr>
            <a:r>
              <a:rPr lang="ru-RU" sz="1400" b="1" dirty="0" smtClean="0">
                <a:solidFill>
                  <a:srgbClr val="C00000"/>
                </a:solidFill>
                <a:latin typeface="Constantia" panose="02030602050306030303" pitchFamily="18" charset="0"/>
                <a:cs typeface="MV Boli" pitchFamily="2" charset="0"/>
              </a:rPr>
              <a:t>ИВАН    НИКОЛАЕВИЧ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в </a:t>
            </a:r>
            <a:r>
              <a:rPr lang="ru-RU" sz="1200" dirty="0" smtClean="0">
                <a:solidFill>
                  <a:srgbClr val="003374"/>
                </a:solidFill>
                <a:latin typeface="Times New Roman" panose="02020603050405020304" pitchFamily="18" charset="0"/>
                <a:cs typeface="Times New Roman" panose="02020603050405020304" pitchFamily="18" charset="0"/>
              </a:rPr>
              <a:t>1906 </a:t>
            </a:r>
            <a:r>
              <a:rPr lang="ru-RU" sz="1200" dirty="0" smtClean="0">
                <a:solidFill>
                  <a:srgbClr val="003374"/>
                </a:solidFill>
                <a:latin typeface="Constantia" panose="02030602050306030303" pitchFamily="18" charset="0"/>
                <a:cs typeface="Times New Roman" panose="02020603050405020304" pitchFamily="18" charset="0"/>
              </a:rPr>
              <a:t>году </a:t>
            </a:r>
            <a:r>
              <a:rPr lang="ru-RU" sz="1200" dirty="0">
                <a:solidFill>
                  <a:srgbClr val="003374"/>
                </a:solidFill>
                <a:latin typeface="Constantia" panose="02030602050306030303" pitchFamily="18" charset="0"/>
                <a:cs typeface="Times New Roman" panose="02020603050405020304" pitchFamily="18" charset="0"/>
              </a:rPr>
              <a:t>в Костромской </a:t>
            </a:r>
            <a:r>
              <a:rPr lang="ru-RU" sz="1200" dirty="0" smtClean="0">
                <a:solidFill>
                  <a:srgbClr val="003374"/>
                </a:solidFill>
                <a:latin typeface="Constantia" panose="02030602050306030303" pitchFamily="18" charset="0"/>
                <a:cs typeface="Times New Roman" panose="02020603050405020304" pitchFamily="18" charset="0"/>
              </a:rPr>
              <a:t>области, Нерехтский район, село </a:t>
            </a:r>
            <a:r>
              <a:rPr lang="ru-RU" sz="1200" dirty="0">
                <a:solidFill>
                  <a:srgbClr val="003374"/>
                </a:solidFill>
                <a:latin typeface="Constantia" panose="02030602050306030303" pitchFamily="18" charset="0"/>
                <a:cs typeface="Times New Roman" panose="02020603050405020304" pitchFamily="18" charset="0"/>
              </a:rPr>
              <a:t>Татьянино.</a:t>
            </a:r>
          </a:p>
          <a:p>
            <a:pPr algn="just"/>
            <a:r>
              <a:rPr lang="ru-RU" sz="1200" dirty="0" smtClean="0">
                <a:solidFill>
                  <a:srgbClr val="003374"/>
                </a:solidFill>
                <a:latin typeface="Constantia" panose="02030602050306030303" pitchFamily="18" charset="0"/>
                <a:cs typeface="Times New Roman" panose="02020603050405020304" pitchFamily="18" charset="0"/>
              </a:rPr>
              <a:t>   Был </a:t>
            </a:r>
            <a:r>
              <a:rPr lang="ru-RU" sz="1200" dirty="0">
                <a:solidFill>
                  <a:srgbClr val="003374"/>
                </a:solidFill>
                <a:latin typeface="Constantia" panose="02030602050306030303" pitchFamily="18" charset="0"/>
                <a:cs typeface="Times New Roman" panose="02020603050405020304" pitchFamily="18" charset="0"/>
              </a:rPr>
              <a:t>призван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Дома остались жена и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3</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детей.</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краткосрочной военной подготовки его воинская часть приняла участие в боевых действиях с немецкими оккупантами под Нарвой. В  батальоне было около </a:t>
            </a:r>
            <a:r>
              <a:rPr lang="ru-RU" sz="1200" dirty="0">
                <a:solidFill>
                  <a:srgbClr val="003374"/>
                </a:solidFill>
                <a:latin typeface="Times New Roman" panose="02020603050405020304" pitchFamily="18" charset="0"/>
                <a:cs typeface="Times New Roman" panose="02020603050405020304" pitchFamily="18" charset="0"/>
              </a:rPr>
              <a:t>800</a:t>
            </a:r>
            <a:r>
              <a:rPr lang="ru-RU" sz="1200" dirty="0">
                <a:solidFill>
                  <a:srgbClr val="003374"/>
                </a:solidFill>
                <a:latin typeface="Constantia" panose="02030602050306030303" pitchFamily="18" charset="0"/>
                <a:cs typeface="Times New Roman" panose="02020603050405020304" pitchFamily="18" charset="0"/>
              </a:rPr>
              <a:t> человек. </a:t>
            </a:r>
            <a:r>
              <a:rPr lang="ru-RU" sz="1200" dirty="0" smtClean="0">
                <a:solidFill>
                  <a:srgbClr val="003374"/>
                </a:solidFill>
                <a:latin typeface="Constantia" panose="02030602050306030303" pitchFamily="18" charset="0"/>
                <a:cs typeface="Times New Roman" panose="02020603050405020304" pitchFamily="18" charset="0"/>
              </a:rPr>
              <a:t>Из воспоминаний Ивана Николаевича: «По </a:t>
            </a:r>
            <a:r>
              <a:rPr lang="ru-RU" sz="1200" dirty="0">
                <a:solidFill>
                  <a:srgbClr val="003374"/>
                </a:solidFill>
                <a:latin typeface="Constantia" panose="02030602050306030303" pitchFamily="18" charset="0"/>
                <a:cs typeface="Times New Roman" panose="02020603050405020304" pitchFamily="18" charset="0"/>
              </a:rPr>
              <a:t>приказу подняли нас в </a:t>
            </a:r>
            <a:r>
              <a:rPr lang="ru-RU" sz="1200" dirty="0" smtClean="0">
                <a:solidFill>
                  <a:srgbClr val="003374"/>
                </a:solidFill>
                <a:latin typeface="Constantia" panose="02030602050306030303" pitchFamily="18" charset="0"/>
                <a:cs typeface="Times New Roman" panose="02020603050405020304" pitchFamily="18" charset="0"/>
              </a:rPr>
              <a:t>атаку. С </a:t>
            </a:r>
            <a:r>
              <a:rPr lang="ru-RU" sz="1200" dirty="0">
                <a:solidFill>
                  <a:srgbClr val="003374"/>
                </a:solidFill>
                <a:latin typeface="Constantia" panose="02030602050306030303" pitchFamily="18" charset="0"/>
                <a:cs typeface="Times New Roman" panose="02020603050405020304" pitchFamily="18" charset="0"/>
              </a:rPr>
              <a:t>криками </a:t>
            </a:r>
            <a:r>
              <a:rPr lang="ru-RU" sz="1200" dirty="0" smtClean="0">
                <a:solidFill>
                  <a:srgbClr val="003374"/>
                </a:solidFill>
                <a:latin typeface="Constantia" panose="02030602050306030303" pitchFamily="18" charset="0"/>
                <a:cs typeface="Times New Roman" panose="02020603050405020304" pitchFamily="18" charset="0"/>
              </a:rPr>
              <a:t>УРА! ЗА РОДИНУ! ЗА СТАЛИНА! побежали </a:t>
            </a:r>
            <a:r>
              <a:rPr lang="ru-RU" sz="1200" dirty="0">
                <a:solidFill>
                  <a:srgbClr val="003374"/>
                </a:solidFill>
                <a:latin typeface="Constantia" panose="02030602050306030303" pitchFamily="18" charset="0"/>
                <a:cs typeface="Times New Roman" panose="02020603050405020304" pitchFamily="18" charset="0"/>
              </a:rPr>
              <a:t>на немецкие </a:t>
            </a:r>
            <a:r>
              <a:rPr lang="ru-RU" sz="1200" dirty="0" smtClean="0">
                <a:solidFill>
                  <a:srgbClr val="003374"/>
                </a:solidFill>
                <a:latin typeface="Constantia" panose="02030602050306030303" pitchFamily="18" charset="0"/>
                <a:cs typeface="Times New Roman" panose="02020603050405020304" pitchFamily="18" charset="0"/>
              </a:rPr>
              <a:t>позиции. Бой </a:t>
            </a:r>
            <a:r>
              <a:rPr lang="ru-RU" sz="1200" dirty="0">
                <a:solidFill>
                  <a:srgbClr val="003374"/>
                </a:solidFill>
                <a:latin typeface="Constantia" panose="02030602050306030303" pitchFamily="18" charset="0"/>
                <a:cs typeface="Times New Roman" panose="02020603050405020304" pitchFamily="18" charset="0"/>
              </a:rPr>
              <a:t>длился </a:t>
            </a:r>
            <a:r>
              <a:rPr lang="ru-RU" sz="1200" dirty="0">
                <a:solidFill>
                  <a:srgbClr val="003374"/>
                </a:solidFill>
                <a:latin typeface="Times New Roman" panose="02020603050405020304" pitchFamily="18" charset="0"/>
                <a:cs typeface="Times New Roman" panose="02020603050405020304" pitchFamily="18" charset="0"/>
              </a:rPr>
              <a:t>20-30</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минут. </a:t>
            </a:r>
            <a:r>
              <a:rPr lang="ru-RU" sz="1200" dirty="0">
                <a:solidFill>
                  <a:srgbClr val="003374"/>
                </a:solidFill>
                <a:latin typeface="Constantia" panose="02030602050306030303" pitchFamily="18" charset="0"/>
                <a:cs typeface="Times New Roman" panose="02020603050405020304" pitchFamily="18" charset="0"/>
              </a:rPr>
              <a:t>На свои позиции </a:t>
            </a:r>
            <a:r>
              <a:rPr lang="ru-RU" sz="1200" dirty="0" smtClean="0">
                <a:solidFill>
                  <a:srgbClr val="003374"/>
                </a:solidFill>
                <a:latin typeface="Constantia" panose="02030602050306030303" pitchFamily="18" charset="0"/>
                <a:cs typeface="Times New Roman" panose="02020603050405020304" pitchFamily="18" charset="0"/>
              </a:rPr>
              <a:t>вернулись с </a:t>
            </a:r>
            <a:r>
              <a:rPr lang="ru-RU" sz="1200" dirty="0">
                <a:solidFill>
                  <a:srgbClr val="003374"/>
                </a:solidFill>
                <a:latin typeface="Constantia" panose="02030602050306030303" pitchFamily="18" charset="0"/>
                <a:cs typeface="Times New Roman" panose="02020603050405020304" pitchFamily="18" charset="0"/>
              </a:rPr>
              <a:t>большими </a:t>
            </a:r>
            <a:r>
              <a:rPr lang="ru-RU" sz="1200" dirty="0" smtClean="0">
                <a:solidFill>
                  <a:srgbClr val="003374"/>
                </a:solidFill>
                <a:latin typeface="Constantia" panose="02030602050306030303" pitchFamily="18" charset="0"/>
                <a:cs typeface="Times New Roman" panose="02020603050405020304" pitchFamily="18" charset="0"/>
              </a:rPr>
              <a:t>потерями».</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этом бою Иван Николаевич был ранен, ему оторвало правую руку снарядом. Попал в госпиталь, и в дальнейшем демобилизован. </a:t>
            </a:r>
          </a:p>
          <a:p>
            <a:pPr algn="just"/>
            <a:r>
              <a:rPr lang="ru-RU" sz="1200" dirty="0" smtClean="0">
                <a:solidFill>
                  <a:srgbClr val="003374"/>
                </a:solidFill>
                <a:latin typeface="Constantia" panose="02030602050306030303" pitchFamily="18" charset="0"/>
                <a:cs typeface="Times New Roman" panose="02020603050405020304" pitchFamily="18" charset="0"/>
              </a:rPr>
              <a:t>   Всю </a:t>
            </a:r>
            <a:r>
              <a:rPr lang="ru-RU" sz="1200" dirty="0">
                <a:solidFill>
                  <a:srgbClr val="003374"/>
                </a:solidFill>
                <a:latin typeface="Constantia" panose="02030602050306030303" pitchFamily="18" charset="0"/>
                <a:cs typeface="Times New Roman" panose="02020603050405020304" pitchFamily="18" charset="0"/>
              </a:rPr>
              <a:t>оставшуюся жизнь трудился в колхозе .</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3992911"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Олькина Татьяна Юрьевна,</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пециалист отдела кассового обслуживания исполнения</a:t>
            </a:r>
          </a:p>
          <a:p>
            <a:pPr indent="72000"/>
            <a:r>
              <a:rPr lang="ru-RU" sz="1100" dirty="0" smtClean="0">
                <a:latin typeface="Constantia" panose="02030602050306030303" pitchFamily="18" charset="0"/>
                <a:cs typeface="MV Boli" pitchFamily="2" charset="0"/>
              </a:rPr>
              <a:t>бюджетов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4\В работу\ЕРМОЛАЕВА\Zi5xZZ9sv-4.jpg"/>
          <p:cNvPicPr>
            <a:picLocks noChangeAspect="1" noChangeArrowheads="1"/>
          </p:cNvPicPr>
          <p:nvPr/>
        </p:nvPicPr>
        <p:blipFill rotWithShape="1">
          <a:blip r:embed="rId6">
            <a:extLst>
              <a:ext uri="{28A0092B-C50C-407E-A947-70E740481C1C}">
                <a14:useLocalDpi xmlns:a14="http://schemas.microsoft.com/office/drawing/2010/main" val="0"/>
              </a:ext>
            </a:extLst>
          </a:blip>
          <a:srcRect l="12935" t="4905" r="13271" b="14969"/>
          <a:stretch/>
        </p:blipFill>
        <p:spPr bwMode="auto">
          <a:xfrm>
            <a:off x="4735772" y="595223"/>
            <a:ext cx="3979223" cy="5640059"/>
          </a:xfrm>
          <a:prstGeom prst="snip1Rect">
            <a:avLst>
              <a:gd name="adj" fmla="val 18835"/>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108668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298479"/>
            <a:ext cx="4451390" cy="6186309"/>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ЧИГАРЕВ</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ИВАНОВИЧ</a:t>
            </a:r>
            <a:endParaRPr lang="ru-RU" sz="1400" b="1" dirty="0">
              <a:solidFill>
                <a:srgbClr val="C00000"/>
              </a:solidFill>
              <a:latin typeface="Constantia" panose="02030602050306030303" pitchFamily="18" charset="0"/>
              <a:cs typeface="MV Boli" pitchFamily="2" charset="0"/>
            </a:endParaRPr>
          </a:p>
          <a:p>
            <a:pPr algn="just"/>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150" spc="-70" dirty="0">
                <a:solidFill>
                  <a:srgbClr val="003374"/>
                </a:solidFill>
                <a:latin typeface="Constantia" panose="02030602050306030303" pitchFamily="18" charset="0"/>
                <a:cs typeface="Times New Roman" panose="02020603050405020304" pitchFamily="18" charset="0"/>
              </a:rPr>
              <a:t>Мой </a:t>
            </a:r>
            <a:r>
              <a:rPr lang="ru-RU" sz="1150" spc="-70" dirty="0" smtClean="0">
                <a:solidFill>
                  <a:srgbClr val="003374"/>
                </a:solidFill>
                <a:latin typeface="Constantia" panose="02030602050306030303" pitchFamily="18" charset="0"/>
                <a:cs typeface="Times New Roman" panose="02020603050405020304" pitchFamily="18" charset="0"/>
              </a:rPr>
              <a:t>дедушка родился </a:t>
            </a:r>
            <a:r>
              <a:rPr lang="ru-RU" sz="1150" spc="-70" dirty="0">
                <a:solidFill>
                  <a:srgbClr val="003374"/>
                </a:solidFill>
                <a:latin typeface="Constantia" panose="02030602050306030303" pitchFamily="18" charset="0"/>
                <a:cs typeface="Times New Roman" panose="02020603050405020304" pitchFamily="18" charset="0"/>
              </a:rPr>
              <a:t>в </a:t>
            </a:r>
            <a:r>
              <a:rPr lang="ru-RU" sz="1150" spc="-70" dirty="0">
                <a:solidFill>
                  <a:srgbClr val="003374"/>
                </a:solidFill>
                <a:latin typeface="Times New Roman" panose="02020603050405020304" pitchFamily="18" charset="0"/>
                <a:cs typeface="Times New Roman" panose="02020603050405020304" pitchFamily="18" charset="0"/>
              </a:rPr>
              <a:t>1914 </a:t>
            </a:r>
            <a:r>
              <a:rPr lang="ru-RU" sz="1150" spc="-70" dirty="0">
                <a:solidFill>
                  <a:srgbClr val="003374"/>
                </a:solidFill>
                <a:latin typeface="Constantia" panose="02030602050306030303" pitchFamily="18" charset="0"/>
                <a:cs typeface="Times New Roman" panose="02020603050405020304" pitchFamily="18" charset="0"/>
              </a:rPr>
              <a:t>году в д. Угляна, Вохомского района, тогда еще Вологодской </a:t>
            </a:r>
            <a:r>
              <a:rPr lang="ru-RU" sz="1150" spc="-70" dirty="0" smtClean="0">
                <a:solidFill>
                  <a:srgbClr val="003374"/>
                </a:solidFill>
                <a:latin typeface="Constantia" panose="02030602050306030303" pitchFamily="18" charset="0"/>
                <a:cs typeface="Times New Roman" panose="02020603050405020304" pitchFamily="18" charset="0"/>
              </a:rPr>
              <a:t>области. С </a:t>
            </a:r>
            <a:r>
              <a:rPr lang="ru-RU" sz="1150" spc="-70" dirty="0">
                <a:solidFill>
                  <a:srgbClr val="003374"/>
                </a:solidFill>
                <a:latin typeface="Times New Roman" panose="02020603050405020304" pitchFamily="18" charset="0"/>
                <a:cs typeface="Times New Roman" panose="02020603050405020304" pitchFamily="18" charset="0"/>
              </a:rPr>
              <a:t>1936</a:t>
            </a:r>
            <a:r>
              <a:rPr lang="ru-RU" sz="1150" spc="-70" dirty="0">
                <a:solidFill>
                  <a:srgbClr val="003374"/>
                </a:solidFill>
                <a:latin typeface="Constantia" panose="02030602050306030303" pitchFamily="18" charset="0"/>
                <a:cs typeface="Times New Roman" panose="02020603050405020304" pitchFamily="18" charset="0"/>
              </a:rPr>
              <a:t> по </a:t>
            </a:r>
            <a:r>
              <a:rPr lang="ru-RU" sz="1150" spc="-70" dirty="0">
                <a:solidFill>
                  <a:srgbClr val="003374"/>
                </a:solidFill>
                <a:latin typeface="Times New Roman" panose="02020603050405020304" pitchFamily="18" charset="0"/>
                <a:cs typeface="Times New Roman" panose="02020603050405020304" pitchFamily="18" charset="0"/>
              </a:rPr>
              <a:t>1939</a:t>
            </a:r>
            <a:r>
              <a:rPr lang="ru-RU" sz="1150" spc="-70" dirty="0">
                <a:solidFill>
                  <a:srgbClr val="003374"/>
                </a:solidFill>
                <a:latin typeface="Constantia" panose="02030602050306030303" pitchFamily="18" charset="0"/>
                <a:cs typeface="Times New Roman" panose="02020603050405020304" pitchFamily="18" charset="0"/>
              </a:rPr>
              <a:t> года проходил службу в Советской Армии. Перед войной в </a:t>
            </a:r>
            <a:r>
              <a:rPr lang="ru-RU" sz="1150" spc="-70" dirty="0">
                <a:solidFill>
                  <a:srgbClr val="003374"/>
                </a:solidFill>
                <a:latin typeface="Times New Roman" panose="02020603050405020304" pitchFamily="18" charset="0"/>
                <a:cs typeface="Times New Roman" panose="02020603050405020304" pitchFamily="18" charset="0"/>
              </a:rPr>
              <a:t>1940</a:t>
            </a:r>
            <a:r>
              <a:rPr lang="ru-RU" sz="1150" spc="-70" dirty="0">
                <a:solidFill>
                  <a:srgbClr val="003374"/>
                </a:solidFill>
                <a:latin typeface="Constantia" panose="02030602050306030303" pitchFamily="18" charset="0"/>
                <a:cs typeface="Times New Roman" panose="02020603050405020304" pitchFamily="18" charset="0"/>
              </a:rPr>
              <a:t> году был призван снова на </a:t>
            </a:r>
            <a:r>
              <a:rPr lang="ru-RU" sz="1150" spc="-70" dirty="0">
                <a:solidFill>
                  <a:srgbClr val="003374"/>
                </a:solidFill>
                <a:latin typeface="Times New Roman" panose="02020603050405020304" pitchFamily="18" charset="0"/>
                <a:cs typeface="Times New Roman" panose="02020603050405020304" pitchFamily="18" charset="0"/>
              </a:rPr>
              <a:t>6</a:t>
            </a:r>
            <a:r>
              <a:rPr lang="ru-RU" sz="1150" spc="-70" dirty="0">
                <a:solidFill>
                  <a:srgbClr val="003374"/>
                </a:solidFill>
                <a:latin typeface="Constantia" panose="02030602050306030303" pitchFamily="18" charset="0"/>
                <a:cs typeface="Times New Roman" panose="02020603050405020304" pitchFamily="18" charset="0"/>
              </a:rPr>
              <a:t> месяцев. Тогда получил звание младший лейтенант. </a:t>
            </a:r>
            <a:endParaRPr lang="ru-RU" sz="1150" spc="-70" dirty="0" smtClean="0">
              <a:solidFill>
                <a:srgbClr val="003374"/>
              </a:solidFill>
              <a:latin typeface="Constantia" panose="02030602050306030303" pitchFamily="18" charset="0"/>
              <a:cs typeface="Times New Roman" panose="02020603050405020304" pitchFamily="18" charset="0"/>
            </a:endParaRPr>
          </a:p>
          <a:p>
            <a:pPr algn="just"/>
            <a:r>
              <a:rPr lang="ru-RU" sz="1150" spc="-70" dirty="0">
                <a:solidFill>
                  <a:srgbClr val="003374"/>
                </a:solidFill>
                <a:latin typeface="Constantia" panose="02030602050306030303" pitchFamily="18" charset="0"/>
                <a:cs typeface="Times New Roman" panose="02020603050405020304" pitchFamily="18" charset="0"/>
              </a:rPr>
              <a:t> </a:t>
            </a:r>
            <a:r>
              <a:rPr lang="ru-RU" sz="1150" spc="-70" dirty="0" smtClean="0">
                <a:solidFill>
                  <a:srgbClr val="003374"/>
                </a:solidFill>
                <a:latin typeface="Constantia" panose="02030602050306030303" pitchFamily="18" charset="0"/>
                <a:cs typeface="Times New Roman" panose="02020603050405020304" pitchFamily="18" charset="0"/>
              </a:rPr>
              <a:t>  </a:t>
            </a:r>
            <a:r>
              <a:rPr lang="ru-RU" sz="1150" spc="-70" dirty="0" smtClean="0">
                <a:solidFill>
                  <a:srgbClr val="003374"/>
                </a:solidFill>
                <a:latin typeface="Times New Roman" panose="02020603050405020304" pitchFamily="18" charset="0"/>
                <a:cs typeface="Times New Roman" panose="02020603050405020304" pitchFamily="18" charset="0"/>
              </a:rPr>
              <a:t>30</a:t>
            </a:r>
            <a:r>
              <a:rPr lang="ru-RU" sz="1150" spc="-70" dirty="0" smtClean="0">
                <a:solidFill>
                  <a:srgbClr val="003374"/>
                </a:solidFill>
                <a:latin typeface="Constantia" panose="02030602050306030303" pitchFamily="18" charset="0"/>
                <a:cs typeface="Times New Roman" panose="02020603050405020304" pitchFamily="18" charset="0"/>
              </a:rPr>
              <a:t> </a:t>
            </a:r>
            <a:r>
              <a:rPr lang="ru-RU" sz="1150" spc="-70" dirty="0">
                <a:solidFill>
                  <a:srgbClr val="003374"/>
                </a:solidFill>
                <a:latin typeface="Constantia" panose="02030602050306030303" pitchFamily="18" charset="0"/>
                <a:cs typeface="Times New Roman" panose="02020603050405020304" pitchFamily="18" charset="0"/>
              </a:rPr>
              <a:t>июня </a:t>
            </a:r>
            <a:r>
              <a:rPr lang="ru-RU" sz="1150" spc="-70" dirty="0" smtClean="0">
                <a:solidFill>
                  <a:srgbClr val="003374"/>
                </a:solidFill>
                <a:latin typeface="Times New Roman" panose="02020603050405020304" pitchFamily="18" charset="0"/>
                <a:cs typeface="Times New Roman" panose="02020603050405020304" pitchFamily="18" charset="0"/>
              </a:rPr>
              <a:t>1941 </a:t>
            </a:r>
            <a:r>
              <a:rPr lang="ru-RU" sz="1150" spc="-70" dirty="0" smtClean="0">
                <a:solidFill>
                  <a:srgbClr val="003374"/>
                </a:solidFill>
                <a:latin typeface="Constantia" panose="02030602050306030303" pitchFamily="18" charset="0"/>
                <a:cs typeface="Times New Roman" panose="02020603050405020304" pitchFamily="18" charset="0"/>
              </a:rPr>
              <a:t>года </a:t>
            </a:r>
            <a:r>
              <a:rPr lang="ru-RU" sz="1150" spc="-70" dirty="0">
                <a:solidFill>
                  <a:srgbClr val="003374"/>
                </a:solidFill>
                <a:latin typeface="Constantia" panose="02030602050306030303" pitchFamily="18" charset="0"/>
                <a:cs typeface="Times New Roman" panose="02020603050405020304" pitchFamily="18" charset="0"/>
              </a:rPr>
              <a:t>его опять призвали в Армию на войну. Служил в </a:t>
            </a:r>
            <a:r>
              <a:rPr lang="ru-RU" sz="1150" spc="-70" dirty="0">
                <a:solidFill>
                  <a:srgbClr val="003374"/>
                </a:solidFill>
                <a:latin typeface="Times New Roman" panose="02020603050405020304" pitchFamily="18" charset="0"/>
                <a:cs typeface="Times New Roman" panose="02020603050405020304" pitchFamily="18" charset="0"/>
              </a:rPr>
              <a:t>292</a:t>
            </a:r>
            <a:r>
              <a:rPr lang="ru-RU" sz="1150" spc="-70" dirty="0">
                <a:solidFill>
                  <a:srgbClr val="003374"/>
                </a:solidFill>
                <a:latin typeface="Constantia" panose="02030602050306030303" pitchFamily="18" charset="0"/>
                <a:cs typeface="Times New Roman" panose="02020603050405020304" pitchFamily="18" charset="0"/>
              </a:rPr>
              <a:t> стрелковом подразделении </a:t>
            </a:r>
            <a:r>
              <a:rPr lang="ru-RU" sz="1150" spc="-70" dirty="0">
                <a:solidFill>
                  <a:srgbClr val="003374"/>
                </a:solidFill>
                <a:latin typeface="Times New Roman" panose="02020603050405020304" pitchFamily="18" charset="0"/>
                <a:cs typeface="Times New Roman" panose="02020603050405020304" pitchFamily="18" charset="0"/>
              </a:rPr>
              <a:t>115</a:t>
            </a:r>
            <a:r>
              <a:rPr lang="ru-RU" sz="1150" spc="-70" dirty="0">
                <a:solidFill>
                  <a:srgbClr val="003374"/>
                </a:solidFill>
                <a:latin typeface="Constantia" panose="02030602050306030303" pitchFamily="18" charset="0"/>
                <a:cs typeface="Times New Roman" panose="02020603050405020304" pitchFamily="18" charset="0"/>
              </a:rPr>
              <a:t> стрелковой дивизии </a:t>
            </a:r>
            <a:r>
              <a:rPr lang="ru-RU" sz="1150" spc="-70" dirty="0">
                <a:solidFill>
                  <a:srgbClr val="003374"/>
                </a:solidFill>
                <a:latin typeface="Times New Roman" panose="02020603050405020304" pitchFamily="18" charset="0"/>
                <a:cs typeface="Times New Roman" panose="02020603050405020304" pitchFamily="18" charset="0"/>
              </a:rPr>
              <a:t>22</a:t>
            </a:r>
            <a:r>
              <a:rPr lang="ru-RU" sz="1150" spc="-70" dirty="0">
                <a:solidFill>
                  <a:srgbClr val="003374"/>
                </a:solidFill>
                <a:latin typeface="Constantia" panose="02030602050306030303" pitchFamily="18" charset="0"/>
                <a:cs typeface="Times New Roman" panose="02020603050405020304" pitchFamily="18" charset="0"/>
              </a:rPr>
              <a:t> Армии </a:t>
            </a:r>
            <a:r>
              <a:rPr lang="ru-RU" sz="1150" spc="-70" dirty="0">
                <a:solidFill>
                  <a:srgbClr val="003374"/>
                </a:solidFill>
                <a:latin typeface="Times New Roman" panose="02020603050405020304" pitchFamily="18" charset="0"/>
                <a:cs typeface="Times New Roman" panose="02020603050405020304" pitchFamily="18" charset="0"/>
              </a:rPr>
              <a:t>2</a:t>
            </a:r>
            <a:r>
              <a:rPr lang="ru-RU" sz="1150" spc="-70" dirty="0">
                <a:solidFill>
                  <a:srgbClr val="003374"/>
                </a:solidFill>
                <a:latin typeface="Constantia" panose="02030602050306030303" pitchFamily="18" charset="0"/>
                <a:cs typeface="Times New Roman" panose="02020603050405020304" pitchFamily="18" charset="0"/>
              </a:rPr>
              <a:t> Прибалтийского фронта в направлении Смоленск, Великие Луки, Курская дуга. Получил звание старшего лейтенанта. Командовал взводом, ротой, батальоном. Заслужил звание гвардии капитана. Участвовал в боях </a:t>
            </a:r>
            <a:r>
              <a:rPr lang="ru-RU" sz="1150" spc="-70" dirty="0">
                <a:solidFill>
                  <a:srgbClr val="003374"/>
                </a:solidFill>
                <a:latin typeface="Times New Roman" panose="02020603050405020304" pitchFamily="18" charset="0"/>
                <a:cs typeface="Times New Roman" panose="02020603050405020304" pitchFamily="18" charset="0"/>
              </a:rPr>
              <a:t>с 1941 </a:t>
            </a:r>
            <a:r>
              <a:rPr lang="ru-RU" sz="1150" spc="-70" dirty="0">
                <a:solidFill>
                  <a:srgbClr val="003374"/>
                </a:solidFill>
                <a:latin typeface="Constantia" panose="02030602050306030303" pitchFamily="18" charset="0"/>
                <a:cs typeface="Times New Roman" panose="02020603050405020304" pitchFamily="18" charset="0"/>
              </a:rPr>
              <a:t>по </a:t>
            </a:r>
            <a:r>
              <a:rPr lang="ru-RU" sz="1150" spc="-70" dirty="0">
                <a:solidFill>
                  <a:srgbClr val="003374"/>
                </a:solidFill>
                <a:latin typeface="Times New Roman" panose="02020603050405020304" pitchFamily="18" charset="0"/>
                <a:cs typeface="Times New Roman" panose="02020603050405020304" pitchFamily="18" charset="0"/>
              </a:rPr>
              <a:t>1944</a:t>
            </a:r>
            <a:r>
              <a:rPr lang="ru-RU" sz="1150" spc="-70" dirty="0">
                <a:solidFill>
                  <a:srgbClr val="003374"/>
                </a:solidFill>
                <a:latin typeface="Constantia" panose="02030602050306030303" pitchFamily="18" charset="0"/>
                <a:cs typeface="Times New Roman" panose="02020603050405020304" pitchFamily="18" charset="0"/>
              </a:rPr>
              <a:t> года.</a:t>
            </a:r>
          </a:p>
          <a:p>
            <a:pPr algn="just"/>
            <a:r>
              <a:rPr lang="ru-RU" sz="1150" spc="-70" dirty="0" smtClean="0">
                <a:solidFill>
                  <a:srgbClr val="003374"/>
                </a:solidFill>
                <a:latin typeface="Times New Roman" panose="02020603050405020304" pitchFamily="18" charset="0"/>
                <a:cs typeface="Times New Roman" panose="02020603050405020304" pitchFamily="18" charset="0"/>
              </a:rPr>
              <a:t>   5</a:t>
            </a:r>
            <a:r>
              <a:rPr lang="ru-RU" sz="1150" spc="-70" dirty="0" smtClean="0">
                <a:solidFill>
                  <a:srgbClr val="003374"/>
                </a:solidFill>
                <a:latin typeface="Constantia" panose="02030602050306030303" pitchFamily="18" charset="0"/>
                <a:cs typeface="Times New Roman" panose="02020603050405020304" pitchFamily="18" charset="0"/>
              </a:rPr>
              <a:t> </a:t>
            </a:r>
            <a:r>
              <a:rPr lang="ru-RU" sz="1150" spc="-70" dirty="0">
                <a:solidFill>
                  <a:srgbClr val="003374"/>
                </a:solidFill>
                <a:latin typeface="Constantia" panose="02030602050306030303" pitchFamily="18" charset="0"/>
                <a:cs typeface="Times New Roman" panose="02020603050405020304" pitchFamily="18" charset="0"/>
              </a:rPr>
              <a:t>ноября </a:t>
            </a:r>
            <a:r>
              <a:rPr lang="ru-RU" sz="1150" spc="-70" dirty="0">
                <a:solidFill>
                  <a:srgbClr val="003374"/>
                </a:solidFill>
                <a:latin typeface="Times New Roman" panose="02020603050405020304" pitchFamily="18" charset="0"/>
                <a:cs typeface="Times New Roman" panose="02020603050405020304" pitchFamily="18" charset="0"/>
              </a:rPr>
              <a:t>1941</a:t>
            </a:r>
            <a:r>
              <a:rPr lang="ru-RU" sz="1150" spc="-70" dirty="0">
                <a:solidFill>
                  <a:srgbClr val="003374"/>
                </a:solidFill>
                <a:latin typeface="Constantia" panose="02030602050306030303" pitchFamily="18" charset="0"/>
                <a:cs typeface="Times New Roman" panose="02020603050405020304" pitchFamily="18" charset="0"/>
              </a:rPr>
              <a:t> </a:t>
            </a:r>
            <a:r>
              <a:rPr lang="ru-RU" sz="1150" spc="-70" dirty="0" smtClean="0">
                <a:solidFill>
                  <a:srgbClr val="003374"/>
                </a:solidFill>
                <a:latin typeface="Constantia" panose="02030602050306030303" pitchFamily="18" charset="0"/>
                <a:cs typeface="Times New Roman" panose="02020603050405020304" pitchFamily="18" charset="0"/>
              </a:rPr>
              <a:t>года </a:t>
            </a:r>
            <a:r>
              <a:rPr lang="ru-RU" sz="1150" spc="-70" dirty="0">
                <a:solidFill>
                  <a:srgbClr val="003374"/>
                </a:solidFill>
                <a:latin typeface="Constantia" panose="02030602050306030303" pitchFamily="18" charset="0"/>
                <a:cs typeface="Times New Roman" panose="02020603050405020304" pitchFamily="18" charset="0"/>
              </a:rPr>
              <a:t>гвардии капитан Чигарев получил приказ с группой разведчиков разведать силы противника в районе д. Витка и Старая Вишера, Ленинградской </a:t>
            </a:r>
            <a:r>
              <a:rPr lang="ru-RU" sz="1150" spc="-70" dirty="0" smtClean="0">
                <a:solidFill>
                  <a:srgbClr val="003374"/>
                </a:solidFill>
                <a:latin typeface="Constantia" panose="02030602050306030303" pitchFamily="18" charset="0"/>
                <a:cs typeface="Times New Roman" panose="02020603050405020304" pitchFamily="18" charset="0"/>
              </a:rPr>
              <a:t>области. На </a:t>
            </a:r>
            <a:r>
              <a:rPr lang="ru-RU" sz="1150" spc="-70" dirty="0">
                <a:solidFill>
                  <a:srgbClr val="003374"/>
                </a:solidFill>
                <a:latin typeface="Constantia" panose="02030602050306030303" pitchFamily="18" charset="0"/>
                <a:cs typeface="Times New Roman" panose="02020603050405020304" pitchFamily="18" charset="0"/>
              </a:rPr>
              <a:t>основе выявленных данных о противнике </a:t>
            </a:r>
            <a:r>
              <a:rPr lang="ru-RU" sz="1150" spc="-70" dirty="0" smtClean="0">
                <a:solidFill>
                  <a:srgbClr val="003374"/>
                </a:solidFill>
                <a:latin typeface="Constantia" panose="02030602050306030303" pitchFamily="18" charset="0"/>
                <a:cs typeface="Times New Roman" panose="02020603050405020304" pitchFamily="18" charset="0"/>
              </a:rPr>
              <a:t>наши </a:t>
            </a:r>
            <a:r>
              <a:rPr lang="ru-RU" sz="1150" spc="-70" dirty="0">
                <a:solidFill>
                  <a:srgbClr val="003374"/>
                </a:solidFill>
                <a:latin typeface="Constantia" panose="02030602050306030303" pitchFamily="18" charset="0"/>
                <a:cs typeface="Times New Roman" panose="02020603050405020304" pitchFamily="18" charset="0"/>
              </a:rPr>
              <a:t>перешли в </a:t>
            </a:r>
            <a:r>
              <a:rPr lang="ru-RU" sz="1150" spc="-70" dirty="0" smtClean="0">
                <a:solidFill>
                  <a:srgbClr val="003374"/>
                </a:solidFill>
                <a:latin typeface="Constantia" panose="02030602050306030303" pitchFamily="18" charset="0"/>
                <a:cs typeface="Times New Roman" panose="02020603050405020304" pitchFamily="18" charset="0"/>
              </a:rPr>
              <a:t>наступление. </a:t>
            </a:r>
            <a:r>
              <a:rPr lang="ru-RU" sz="1150" spc="-70" dirty="0" smtClean="0">
                <a:solidFill>
                  <a:srgbClr val="003374"/>
                </a:solidFill>
                <a:latin typeface="Times New Roman" panose="02020603050405020304" pitchFamily="18" charset="0"/>
                <a:cs typeface="Times New Roman" panose="02020603050405020304" pitchFamily="18" charset="0"/>
              </a:rPr>
              <a:t>23.02.1942</a:t>
            </a:r>
            <a:r>
              <a:rPr lang="ru-RU" sz="1150" spc="-70" dirty="0" smtClean="0">
                <a:solidFill>
                  <a:srgbClr val="003374"/>
                </a:solidFill>
                <a:latin typeface="Constantia" panose="02030602050306030303" pitchFamily="18" charset="0"/>
                <a:cs typeface="Times New Roman" panose="02020603050405020304" pitchFamily="18" charset="0"/>
              </a:rPr>
              <a:t> </a:t>
            </a:r>
            <a:r>
              <a:rPr lang="ru-RU" sz="1150" spc="-70" dirty="0">
                <a:solidFill>
                  <a:srgbClr val="003374"/>
                </a:solidFill>
                <a:latin typeface="Constantia" panose="02030602050306030303" pitchFamily="18" charset="0"/>
                <a:cs typeface="Times New Roman" panose="02020603050405020304" pitchFamily="18" charset="0"/>
              </a:rPr>
              <a:t>года гвардии капитан Чигарев, командуя стрелковой ротой, получил приказ овладеть </a:t>
            </a:r>
            <a:r>
              <a:rPr lang="ru-RU" sz="1150" spc="-70" dirty="0" smtClean="0">
                <a:solidFill>
                  <a:srgbClr val="003374"/>
                </a:solidFill>
                <a:latin typeface="Constantia" panose="02030602050306030303" pitchFamily="18" charset="0"/>
                <a:cs typeface="Times New Roman" panose="02020603050405020304" pitchFamily="18" charset="0"/>
              </a:rPr>
              <a:t>д. </a:t>
            </a:r>
            <a:r>
              <a:rPr lang="ru-RU" sz="1150" spc="-70" dirty="0">
                <a:solidFill>
                  <a:srgbClr val="003374"/>
                </a:solidFill>
                <a:latin typeface="Constantia" panose="02030602050306030303" pitchFamily="18" charset="0"/>
                <a:cs typeface="Times New Roman" panose="02020603050405020304" pitchFamily="18" charset="0"/>
              </a:rPr>
              <a:t>Кулаково. Умело маневрируя на поле </a:t>
            </a:r>
            <a:r>
              <a:rPr lang="ru-RU" sz="1150" spc="-70" dirty="0" smtClean="0">
                <a:solidFill>
                  <a:srgbClr val="003374"/>
                </a:solidFill>
                <a:latin typeface="Constantia" panose="02030602050306030303" pitchFamily="18" charset="0"/>
                <a:cs typeface="Times New Roman" panose="02020603050405020304" pitchFamily="18" charset="0"/>
              </a:rPr>
              <a:t>боя, бойцы к </a:t>
            </a:r>
            <a:r>
              <a:rPr lang="ru-RU" sz="1150" spc="-70" dirty="0">
                <a:solidFill>
                  <a:srgbClr val="003374"/>
                </a:solidFill>
                <a:latin typeface="Constantia" panose="02030602050306030303" pitchFamily="18" charset="0"/>
                <a:cs typeface="Times New Roman" panose="02020603050405020304" pitchFamily="18" charset="0"/>
              </a:rPr>
              <a:t>утру </a:t>
            </a:r>
            <a:r>
              <a:rPr lang="ru-RU" sz="1150" spc="-70" dirty="0" smtClean="0">
                <a:solidFill>
                  <a:srgbClr val="003374"/>
                </a:solidFill>
                <a:latin typeface="Constantia" panose="02030602050306030303" pitchFamily="18" charset="0"/>
                <a:cs typeface="Times New Roman" panose="02020603050405020304" pitchFamily="18" charset="0"/>
              </a:rPr>
              <a:t>следующего дня </a:t>
            </a:r>
            <a:r>
              <a:rPr lang="ru-RU" sz="1150" spc="-70" dirty="0">
                <a:solidFill>
                  <a:srgbClr val="003374"/>
                </a:solidFill>
                <a:latin typeface="Constantia" panose="02030602050306030303" pitchFamily="18" charset="0"/>
                <a:cs typeface="Times New Roman" panose="02020603050405020304" pitchFamily="18" charset="0"/>
              </a:rPr>
              <a:t>овладели </a:t>
            </a:r>
            <a:r>
              <a:rPr lang="ru-RU" sz="1150" spc="-70" dirty="0" smtClean="0">
                <a:solidFill>
                  <a:srgbClr val="003374"/>
                </a:solidFill>
                <a:latin typeface="Constantia" panose="02030602050306030303" pitchFamily="18" charset="0"/>
                <a:cs typeface="Times New Roman" panose="02020603050405020304" pitchFamily="18" charset="0"/>
              </a:rPr>
              <a:t>деревней. Зимой </a:t>
            </a:r>
            <a:r>
              <a:rPr lang="ru-RU" sz="1150" spc="-70" dirty="0">
                <a:solidFill>
                  <a:srgbClr val="003374"/>
                </a:solidFill>
                <a:latin typeface="Times New Roman" panose="02020603050405020304" pitchFamily="18" charset="0"/>
                <a:cs typeface="Times New Roman" panose="02020603050405020304" pitchFamily="18" charset="0"/>
              </a:rPr>
              <a:t>1943</a:t>
            </a:r>
            <a:r>
              <a:rPr lang="ru-RU" sz="1150" spc="-70" dirty="0">
                <a:solidFill>
                  <a:srgbClr val="003374"/>
                </a:solidFill>
                <a:latin typeface="Constantia" panose="02030602050306030303" pitchFamily="18" charset="0"/>
                <a:cs typeface="Times New Roman" panose="02020603050405020304" pitchFamily="18" charset="0"/>
              </a:rPr>
              <a:t> года гвардии капитан Чигарев, командуя стрелковым батальоном, получил приказ овладеть высотой </a:t>
            </a:r>
            <a:r>
              <a:rPr lang="ru-RU" sz="1150" spc="-70" dirty="0">
                <a:solidFill>
                  <a:srgbClr val="003374"/>
                </a:solidFill>
                <a:latin typeface="Times New Roman" panose="02020603050405020304" pitchFamily="18" charset="0"/>
                <a:cs typeface="Times New Roman" panose="02020603050405020304" pitchFamily="18" charset="0"/>
              </a:rPr>
              <a:t>49.9</a:t>
            </a:r>
            <a:r>
              <a:rPr lang="ru-RU" sz="1150" spc="-70" dirty="0">
                <a:solidFill>
                  <a:srgbClr val="003374"/>
                </a:solidFill>
                <a:latin typeface="Constantia" panose="02030602050306030303" pitchFamily="18" charset="0"/>
                <a:cs typeface="Times New Roman" panose="02020603050405020304" pitchFamily="18" charset="0"/>
              </a:rPr>
              <a:t> на западном берегу реки Лопать. После артиллерийской </a:t>
            </a:r>
            <a:r>
              <a:rPr lang="ru-RU" sz="1150" spc="-70" dirty="0" smtClean="0">
                <a:solidFill>
                  <a:srgbClr val="003374"/>
                </a:solidFill>
                <a:latin typeface="Constantia" panose="02030602050306030303" pitchFamily="18" charset="0"/>
                <a:cs typeface="Times New Roman" panose="02020603050405020304" pitchFamily="18" charset="0"/>
              </a:rPr>
              <a:t>подготовки батальон перешел </a:t>
            </a:r>
            <a:r>
              <a:rPr lang="ru-RU" sz="1150" spc="-70" dirty="0">
                <a:solidFill>
                  <a:srgbClr val="003374"/>
                </a:solidFill>
                <a:latin typeface="Constantia" panose="02030602050306030303" pitchFamily="18" charset="0"/>
                <a:cs typeface="Times New Roman" panose="02020603050405020304" pitchFamily="18" charset="0"/>
              </a:rPr>
              <a:t>в </a:t>
            </a:r>
            <a:r>
              <a:rPr lang="ru-RU" sz="1150" spc="-70" dirty="0" smtClean="0">
                <a:solidFill>
                  <a:srgbClr val="003374"/>
                </a:solidFill>
                <a:latin typeface="Constantia" panose="02030602050306030303" pitchFamily="18" charset="0"/>
                <a:cs typeface="Times New Roman" panose="02020603050405020304" pitchFamily="18" charset="0"/>
              </a:rPr>
              <a:t>наступление и овладел </a:t>
            </a:r>
            <a:r>
              <a:rPr lang="ru-RU" sz="1150" spc="-70" dirty="0">
                <a:solidFill>
                  <a:srgbClr val="003374"/>
                </a:solidFill>
                <a:latin typeface="Constantia" panose="02030602050306030303" pitchFamily="18" charset="0"/>
                <a:cs typeface="Times New Roman" panose="02020603050405020304" pitchFamily="18" charset="0"/>
              </a:rPr>
              <a:t>высотой</a:t>
            </a:r>
            <a:r>
              <a:rPr lang="ru-RU" sz="1150" spc="-70" dirty="0" smtClean="0">
                <a:solidFill>
                  <a:srgbClr val="003374"/>
                </a:solidFill>
                <a:latin typeface="Constantia" panose="02030602050306030303" pitchFamily="18" charset="0"/>
                <a:cs typeface="Times New Roman" panose="02020603050405020304" pitchFamily="18" charset="0"/>
              </a:rPr>
              <a:t>.</a:t>
            </a:r>
          </a:p>
          <a:p>
            <a:pPr algn="just"/>
            <a:r>
              <a:rPr lang="ru-RU" sz="1150" spc="-70" dirty="0" smtClean="0">
                <a:solidFill>
                  <a:srgbClr val="003374"/>
                </a:solidFill>
                <a:latin typeface="Constantia" panose="02030602050306030303" pitchFamily="18" charset="0"/>
                <a:cs typeface="Times New Roman" panose="02020603050405020304" pitchFamily="18" charset="0"/>
              </a:rPr>
              <a:t>   В </a:t>
            </a:r>
            <a:r>
              <a:rPr lang="ru-RU" sz="1150" spc="-70" dirty="0" smtClean="0">
                <a:solidFill>
                  <a:srgbClr val="003374"/>
                </a:solidFill>
                <a:latin typeface="Times New Roman" panose="02020603050405020304" pitchFamily="18" charset="0"/>
                <a:cs typeface="Times New Roman" panose="02020603050405020304" pitchFamily="18" charset="0"/>
              </a:rPr>
              <a:t>1944</a:t>
            </a:r>
            <a:r>
              <a:rPr lang="ru-RU" sz="1150" spc="-70" dirty="0" smtClean="0">
                <a:solidFill>
                  <a:srgbClr val="003374"/>
                </a:solidFill>
                <a:latin typeface="Constantia" panose="02030602050306030303" pitchFamily="18" charset="0"/>
                <a:cs typeface="Times New Roman" panose="02020603050405020304" pitchFamily="18" charset="0"/>
              </a:rPr>
              <a:t> году участвовал в боях в должности командира батальона. В конце августа </a:t>
            </a:r>
            <a:r>
              <a:rPr lang="ru-RU" sz="1150" spc="-70" dirty="0" smtClean="0">
                <a:solidFill>
                  <a:srgbClr val="003374"/>
                </a:solidFill>
                <a:latin typeface="Times New Roman" panose="02020603050405020304" pitchFamily="18" charset="0"/>
                <a:cs typeface="Times New Roman" panose="02020603050405020304" pitchFamily="18" charset="0"/>
              </a:rPr>
              <a:t>1944</a:t>
            </a:r>
            <a:r>
              <a:rPr lang="ru-RU" sz="1150" spc="-70" dirty="0" smtClean="0">
                <a:solidFill>
                  <a:srgbClr val="003374"/>
                </a:solidFill>
                <a:latin typeface="Constantia" panose="02030602050306030303" pitchFamily="18" charset="0"/>
                <a:cs typeface="Times New Roman" panose="02020603050405020304" pitchFamily="18" charset="0"/>
              </a:rPr>
              <a:t> года во время наступления был тяжело контужен. В </a:t>
            </a:r>
            <a:r>
              <a:rPr lang="ru-RU" sz="1150" spc="-70" dirty="0" smtClean="0">
                <a:solidFill>
                  <a:srgbClr val="003374"/>
                </a:solidFill>
                <a:latin typeface="Times New Roman" panose="02020603050405020304" pitchFamily="18" charset="0"/>
                <a:cs typeface="Times New Roman" panose="02020603050405020304" pitchFamily="18" charset="0"/>
              </a:rPr>
              <a:t>1944</a:t>
            </a:r>
            <a:r>
              <a:rPr lang="ru-RU" sz="1150" spc="-70" dirty="0" smtClean="0">
                <a:solidFill>
                  <a:srgbClr val="003374"/>
                </a:solidFill>
                <a:latin typeface="Constantia" panose="02030602050306030303" pitchFamily="18" charset="0"/>
                <a:cs typeface="Times New Roman" panose="02020603050405020304" pitchFamily="18" charset="0"/>
              </a:rPr>
              <a:t> году его мобилизовали домой со II группой инвалидности. Работал в Вохомском военкомате, а затем в колхозе «Свободный труд»  счетоводом. В январе </a:t>
            </a:r>
            <a:r>
              <a:rPr lang="ru-RU" sz="1150" spc="-70" dirty="0" smtClean="0">
                <a:solidFill>
                  <a:srgbClr val="003374"/>
                </a:solidFill>
                <a:latin typeface="Times New Roman" panose="02020603050405020304" pitchFamily="18" charset="0"/>
                <a:cs typeface="Times New Roman" panose="02020603050405020304" pitchFamily="18" charset="0"/>
              </a:rPr>
              <a:t>1947 </a:t>
            </a:r>
            <a:r>
              <a:rPr lang="ru-RU" sz="1150" spc="-70" dirty="0" smtClean="0">
                <a:solidFill>
                  <a:srgbClr val="003374"/>
                </a:solidFill>
                <a:latin typeface="Constantia" panose="02030602050306030303" pitchFamily="18" charset="0"/>
                <a:cs typeface="Times New Roman" panose="02020603050405020304" pitchFamily="18" charset="0"/>
              </a:rPr>
              <a:t>года  мой дедушка умер в возрасте </a:t>
            </a:r>
            <a:r>
              <a:rPr lang="ru-RU" sz="1150" spc="-70" dirty="0" smtClean="0">
                <a:solidFill>
                  <a:srgbClr val="003374"/>
                </a:solidFill>
                <a:latin typeface="Times New Roman" panose="02020603050405020304" pitchFamily="18" charset="0"/>
                <a:cs typeface="Times New Roman" panose="02020603050405020304" pitchFamily="18" charset="0"/>
              </a:rPr>
              <a:t>33</a:t>
            </a:r>
            <a:r>
              <a:rPr lang="ru-RU" sz="1150" spc="-70" dirty="0">
                <a:solidFill>
                  <a:srgbClr val="003374"/>
                </a:solidFill>
                <a:latin typeface="Constantia" panose="02030602050306030303" pitchFamily="18" charset="0"/>
                <a:cs typeface="Times New Roman" panose="02020603050405020304" pitchFamily="18" charset="0"/>
              </a:rPr>
              <a:t> лет. </a:t>
            </a:r>
            <a:endParaRPr lang="ru-RU" sz="1150" spc="-70" dirty="0" smtClean="0">
              <a:solidFill>
                <a:srgbClr val="003374"/>
              </a:solidFill>
              <a:latin typeface="Constantia" panose="02030602050306030303" pitchFamily="18" charset="0"/>
              <a:cs typeface="Times New Roman" panose="02020603050405020304" pitchFamily="18" charset="0"/>
            </a:endParaRPr>
          </a:p>
          <a:p>
            <a:pPr algn="just"/>
            <a:r>
              <a:rPr lang="ru-RU" sz="1150" spc="-70" dirty="0">
                <a:solidFill>
                  <a:srgbClr val="003374"/>
                </a:solidFill>
                <a:latin typeface="Constantia" panose="02030602050306030303" pitchFamily="18" charset="0"/>
                <a:cs typeface="Times New Roman" panose="02020603050405020304" pitchFamily="18" charset="0"/>
              </a:rPr>
              <a:t> </a:t>
            </a:r>
            <a:r>
              <a:rPr lang="ru-RU" sz="1150" spc="-70" dirty="0" smtClean="0">
                <a:solidFill>
                  <a:srgbClr val="003374"/>
                </a:solidFill>
                <a:latin typeface="Constantia" panose="02030602050306030303" pitchFamily="18" charset="0"/>
                <a:cs typeface="Times New Roman" panose="02020603050405020304" pitchFamily="18" charset="0"/>
              </a:rPr>
              <a:t>  У </a:t>
            </a:r>
            <a:r>
              <a:rPr lang="ru-RU" sz="1150" spc="-70" dirty="0">
                <a:solidFill>
                  <a:srgbClr val="003374"/>
                </a:solidFill>
                <a:latin typeface="Constantia" panose="02030602050306030303" pitchFamily="18" charset="0"/>
                <a:cs typeface="Times New Roman" panose="02020603050405020304" pitchFamily="18" charset="0"/>
              </a:rPr>
              <a:t>дедушки есть много наград, но самой дорогой для нас стал Орден Отечественной войны II степени. Награжден Указом Президиума Верховного  Совета </a:t>
            </a:r>
            <a:r>
              <a:rPr lang="ru-RU" sz="1150" spc="-70" dirty="0">
                <a:solidFill>
                  <a:srgbClr val="003374"/>
                </a:solidFill>
                <a:latin typeface="Times New Roman" panose="02020603050405020304" pitchFamily="18" charset="0"/>
                <a:cs typeface="Times New Roman" panose="02020603050405020304" pitchFamily="18" charset="0"/>
              </a:rPr>
              <a:t>№: 223 /96</a:t>
            </a:r>
            <a:r>
              <a:rPr lang="ru-RU" sz="1150" spc="-70" dirty="0">
                <a:solidFill>
                  <a:srgbClr val="003374"/>
                </a:solidFill>
                <a:latin typeface="Constantia" panose="02030602050306030303" pitchFamily="18" charset="0"/>
                <a:cs typeface="Times New Roman" panose="02020603050405020304" pitchFamily="18" charset="0"/>
              </a:rPr>
              <a:t>  от  </a:t>
            </a:r>
            <a:r>
              <a:rPr lang="ru-RU" sz="1150" spc="-70" dirty="0">
                <a:solidFill>
                  <a:srgbClr val="003374"/>
                </a:solidFill>
                <a:latin typeface="Times New Roman" panose="02020603050405020304" pitchFamily="18" charset="0"/>
                <a:cs typeface="Times New Roman" panose="02020603050405020304" pitchFamily="18" charset="0"/>
              </a:rPr>
              <a:t>06.11.1947.</a:t>
            </a:r>
            <a:r>
              <a:rPr lang="ru-RU" sz="1150" spc="-70" dirty="0">
                <a:solidFill>
                  <a:srgbClr val="003374"/>
                </a:solidFill>
                <a:latin typeface="Constantia" panose="02030602050306030303" pitchFamily="18" charset="0"/>
                <a:cs typeface="Times New Roman" panose="02020603050405020304" pitchFamily="18" charset="0"/>
              </a:rPr>
              <a:t> </a:t>
            </a: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05282" y="6053901"/>
            <a:ext cx="3960440"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Логинов Александр Александрович,</a:t>
            </a:r>
            <a:endParaRPr lang="ru-RU" sz="1100" dirty="0">
              <a:latin typeface="Constantia" panose="02030602050306030303" pitchFamily="18" charset="0"/>
              <a:cs typeface="MV Boli" pitchFamily="2" charset="0"/>
            </a:endParaRP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казначей отдела расходов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Picture 2"/>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652633"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785016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6" y="694416"/>
            <a:ext cx="4123796" cy="492442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СНИГИРЬ</a:t>
            </a:r>
          </a:p>
          <a:p>
            <a:pPr algn="ctr">
              <a:spcAft>
                <a:spcPts val="400"/>
              </a:spcAft>
            </a:pPr>
            <a:r>
              <a:rPr lang="ru-RU" sz="1400" b="1" dirty="0" smtClean="0">
                <a:solidFill>
                  <a:srgbClr val="C00000"/>
                </a:solidFill>
                <a:latin typeface="Constantia" panose="02030602050306030303" pitchFamily="18" charset="0"/>
                <a:cs typeface="MV Boli" pitchFamily="2" charset="0"/>
              </a:rPr>
              <a:t>МИХАИЛ    ИВАНОВИЧ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smtClean="0">
                <a:solidFill>
                  <a:srgbClr val="003374"/>
                </a:solidFill>
                <a:latin typeface="Times New Roman" panose="02020603050405020304" pitchFamily="18" charset="0"/>
                <a:cs typeface="Times New Roman" panose="02020603050405020304" pitchFamily="18" charset="0"/>
              </a:rPr>
              <a:t>28</a:t>
            </a:r>
            <a:r>
              <a:rPr lang="ru-RU" sz="1200" dirty="0" smtClean="0">
                <a:solidFill>
                  <a:srgbClr val="003374"/>
                </a:solidFill>
                <a:latin typeface="Constantia" panose="02030602050306030303" pitchFamily="18" charset="0"/>
                <a:cs typeface="Times New Roman" panose="02020603050405020304" pitchFamily="18" charset="0"/>
              </a:rPr>
              <a:t> сентября </a:t>
            </a:r>
            <a:r>
              <a:rPr lang="ru-RU" sz="1200" dirty="0" smtClean="0">
                <a:solidFill>
                  <a:srgbClr val="003374"/>
                </a:solidFill>
                <a:latin typeface="Times New Roman" panose="02020603050405020304" pitchFamily="18" charset="0"/>
                <a:cs typeface="Times New Roman" panose="02020603050405020304" pitchFamily="18" charset="0"/>
              </a:rPr>
              <a:t>1922</a:t>
            </a:r>
            <a:r>
              <a:rPr lang="ru-RU" sz="1200" dirty="0" smtClean="0">
                <a:solidFill>
                  <a:srgbClr val="003374"/>
                </a:solidFill>
                <a:latin typeface="Constantia" panose="02030602050306030303" pitchFamily="18" charset="0"/>
                <a:cs typeface="Times New Roman" panose="02020603050405020304" pitchFamily="18" charset="0"/>
              </a:rPr>
              <a:t> года. </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Войну </a:t>
            </a:r>
            <a:r>
              <a:rPr lang="ru-RU" sz="1200" dirty="0">
                <a:solidFill>
                  <a:srgbClr val="003374"/>
                </a:solidFill>
                <a:latin typeface="Constantia" panose="02030602050306030303" pitchFamily="18" charset="0"/>
                <a:cs typeface="Times New Roman" panose="02020603050405020304" pitchFamily="18" charset="0"/>
              </a:rPr>
              <a:t>встретил в Одессе, где учился в техникуме, ему было </a:t>
            </a:r>
            <a:r>
              <a:rPr lang="ru-RU" sz="1200" dirty="0">
                <a:solidFill>
                  <a:srgbClr val="003374"/>
                </a:solidFill>
                <a:latin typeface="Times New Roman" panose="02020603050405020304" pitchFamily="18" charset="0"/>
                <a:cs typeface="Times New Roman" panose="02020603050405020304" pitchFamily="18" charset="0"/>
              </a:rPr>
              <a:t>19</a:t>
            </a:r>
            <a:r>
              <a:rPr lang="ru-RU" sz="1200" dirty="0">
                <a:solidFill>
                  <a:srgbClr val="003374"/>
                </a:solidFill>
                <a:latin typeface="Constantia" panose="02030602050306030303" pitchFamily="18" charset="0"/>
                <a:cs typeface="Times New Roman" panose="02020603050405020304" pitchFamily="18" charset="0"/>
              </a:rPr>
              <a:t> лет. После начала войны его послали на учебу в г. Ахтубинск в пехотное училище, где он получил звание младшего лейтенанта. Став командиром пулеметного взвода, он попал в Сталинград, а после участвовал в окружении немцев в районе Калача. За бои под Сталинградом получил медаль за Отвагу.</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этого Михаил Иванович воевал в боях на Курской дуге, участвовал в боях в освобождении Украины и в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году участвовал в форсировании Днепра. В дальнейшем он был награжден орденом Красной Звезды в боях за Букринский плацдарм. Когда он был тяжело ранен (получил несколько пулевых ранений в спину, плечо и осколком от взрыва снаряда пострадала нога), ему пришлось самостоятельно добираться до госпиталя, где встретил свою будущую любовь и жену, Надежду Ильиничну, после чего он был демобилизован в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году</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smtClean="0">
                <a:solidFill>
                  <a:srgbClr val="003374"/>
                </a:solidFill>
                <a:latin typeface="Constantia" panose="02030602050306030303" pitchFamily="18" charset="0"/>
                <a:cs typeface="Times New Roman" panose="02020603050405020304" pitchFamily="18" charset="0"/>
              </a:rPr>
              <a:t>   Михаил Иванович ушел из жизни </a:t>
            </a:r>
            <a:r>
              <a:rPr lang="ru-RU" sz="1200" dirty="0" smtClean="0">
                <a:solidFill>
                  <a:srgbClr val="003374"/>
                </a:solidFill>
                <a:latin typeface="Times New Roman" panose="02020603050405020304" pitchFamily="18" charset="0"/>
                <a:cs typeface="Times New Roman" panose="02020603050405020304" pitchFamily="18" charset="0"/>
              </a:rPr>
              <a:t>19</a:t>
            </a:r>
            <a:r>
              <a:rPr lang="ru-RU" sz="1200" dirty="0" smtClean="0">
                <a:solidFill>
                  <a:srgbClr val="003374"/>
                </a:solidFill>
                <a:latin typeface="Constantia" panose="02030602050306030303" pitchFamily="18" charset="0"/>
                <a:cs typeface="Times New Roman" panose="02020603050405020304" pitchFamily="18" charset="0"/>
              </a:rPr>
              <a:t> мая </a:t>
            </a:r>
            <a:r>
              <a:rPr lang="ru-RU" sz="1200" dirty="0" smtClean="0">
                <a:solidFill>
                  <a:srgbClr val="003374"/>
                </a:solidFill>
                <a:latin typeface="Times New Roman" panose="02020603050405020304" pitchFamily="18" charset="0"/>
                <a:cs typeface="Times New Roman" panose="02020603050405020304" pitchFamily="18" charset="0"/>
              </a:rPr>
              <a:t>2003</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Шумкова Наталья Жоржевна,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специалист-эксперт отдела функционирования </a:t>
            </a:r>
          </a:p>
          <a:p>
            <a:pPr indent="72000"/>
            <a:r>
              <a:rPr lang="ru-RU" sz="1100" dirty="0" smtClean="0">
                <a:latin typeface="Constantia" panose="02030602050306030303" pitchFamily="18" charset="0"/>
                <a:cs typeface="MV Boli" pitchFamily="2" charset="0"/>
              </a:rPr>
              <a:t>контрактной </a:t>
            </a:r>
            <a:r>
              <a:rPr lang="ru-RU" sz="1100" dirty="0">
                <a:latin typeface="Constantia" panose="02030602050306030303" pitchFamily="18" charset="0"/>
                <a:cs typeface="MV Boli" pitchFamily="2" charset="0"/>
              </a:rPr>
              <a:t>системы</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C:\1\РАБОТА\Молодежный совет\2021\2021.05.09 - 9 мая\Ролик 9 мая\Снигирь Михаил Иванович 28.09.1922 - 19.05.2003\Снигирь Михаил Иванович (28.09.1922 - 19.05.2003).jpg"/>
          <p:cNvPicPr/>
          <p:nvPr/>
        </p:nvPicPr>
        <p:blipFill rotWithShape="1">
          <a:blip r:embed="rId6">
            <a:extLst>
              <a:ext uri="{28A0092B-C50C-407E-A947-70E740481C1C}">
                <a14:useLocalDpi xmlns:a14="http://schemas.microsoft.com/office/drawing/2010/main" val="0"/>
              </a:ext>
            </a:extLst>
          </a:blip>
          <a:srcRect l="5750" r="5750"/>
          <a:stretch/>
        </p:blipFill>
        <p:spPr bwMode="auto">
          <a:xfrm>
            <a:off x="4779034" y="348300"/>
            <a:ext cx="4013599" cy="5579900"/>
          </a:xfrm>
          <a:prstGeom prst="rect">
            <a:avLst/>
          </a:prstGeom>
          <a:noFill/>
          <a:ln>
            <a:noFill/>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582144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48203" y="842327"/>
            <a:ext cx="4123796" cy="4739759"/>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СНИГИРЬ</a:t>
            </a:r>
          </a:p>
          <a:p>
            <a:pPr algn="ctr">
              <a:spcAft>
                <a:spcPts val="400"/>
              </a:spcAft>
            </a:pPr>
            <a:r>
              <a:rPr lang="ru-RU" sz="1400" b="1" dirty="0" smtClean="0">
                <a:solidFill>
                  <a:srgbClr val="C00000"/>
                </a:solidFill>
                <a:latin typeface="Constantia" panose="02030602050306030303" pitchFamily="18" charset="0"/>
                <a:cs typeface="MV Boli" pitchFamily="2" charset="0"/>
              </a:rPr>
              <a:t>НАДЕЖДА    ИЛЬИНИЧНА</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Родилась </a:t>
            </a:r>
            <a:r>
              <a:rPr lang="ru-RU" sz="1200" dirty="0" smtClean="0">
                <a:solidFill>
                  <a:srgbClr val="003374"/>
                </a:solidFill>
                <a:latin typeface="Times New Roman" panose="02020603050405020304" pitchFamily="18" charset="0"/>
                <a:cs typeface="Times New Roman" panose="02020603050405020304" pitchFamily="18" charset="0"/>
              </a:rPr>
              <a:t>15</a:t>
            </a:r>
            <a:r>
              <a:rPr lang="ru-RU" sz="1200" dirty="0" smtClean="0">
                <a:solidFill>
                  <a:srgbClr val="003374"/>
                </a:solidFill>
                <a:latin typeface="Constantia" panose="02030602050306030303" pitchFamily="18" charset="0"/>
                <a:cs typeface="Times New Roman" panose="02020603050405020304" pitchFamily="18" charset="0"/>
              </a:rPr>
              <a:t> июня </a:t>
            </a:r>
            <a:r>
              <a:rPr lang="ru-RU" sz="1200" dirty="0" smtClean="0">
                <a:solidFill>
                  <a:srgbClr val="003374"/>
                </a:solidFill>
                <a:latin typeface="Times New Roman" panose="02020603050405020304" pitchFamily="18" charset="0"/>
                <a:cs typeface="Times New Roman" panose="02020603050405020304" pitchFamily="18" charset="0"/>
              </a:rPr>
              <a:t>1924</a:t>
            </a:r>
            <a:r>
              <a:rPr lang="ru-RU" sz="1200" dirty="0" smtClean="0">
                <a:solidFill>
                  <a:srgbClr val="003374"/>
                </a:solidFill>
                <a:latin typeface="Constantia" panose="02030602050306030303" pitchFamily="18" charset="0"/>
                <a:cs typeface="Times New Roman" panose="02020603050405020304" pitchFamily="18" charset="0"/>
              </a:rPr>
              <a:t> года. </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Надежда Ильинична попала </a:t>
            </a:r>
            <a:r>
              <a:rPr lang="ru-RU" sz="1200" dirty="0">
                <a:solidFill>
                  <a:srgbClr val="003374"/>
                </a:solidFill>
                <a:latin typeface="Constantia" panose="02030602050306030303" pitchFamily="18" charset="0"/>
                <a:cs typeface="Times New Roman" panose="02020603050405020304" pitchFamily="18" charset="0"/>
              </a:rPr>
              <a:t>в оккупацию вместе со своей матерью в г. Пирятин Полтавской  области в самом начале войны, в тот период времени ей было </a:t>
            </a:r>
            <a:r>
              <a:rPr lang="ru-RU" sz="1200" dirty="0">
                <a:solidFill>
                  <a:srgbClr val="003374"/>
                </a:solidFill>
                <a:latin typeface="Times New Roman" panose="02020603050405020304" pitchFamily="18" charset="0"/>
                <a:cs typeface="Times New Roman" panose="02020603050405020304" pitchFamily="18" charset="0"/>
              </a:rPr>
              <a:t>17</a:t>
            </a:r>
            <a:r>
              <a:rPr lang="ru-RU" sz="1200" dirty="0">
                <a:solidFill>
                  <a:srgbClr val="003374"/>
                </a:solidFill>
                <a:latin typeface="Constantia" panose="02030602050306030303" pitchFamily="18" charset="0"/>
                <a:cs typeface="Times New Roman" panose="02020603050405020304" pitchFamily="18" charset="0"/>
              </a:rPr>
              <a:t> лет.  Хотя ситуация была тяжёлая, она не опустила руки и по заданию горкома комсомола работала в подпольной организации: несмотря на опасность, она добывала чрезвычайно важные сведения о передвижениях немцев и их техники по железной дороге, а также будущих «облавах» на партизан.</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освобождения города от фашистов, она осталась одним из единственно выживших членов всей операции, из-за чего она не смогла доказать своё участие </a:t>
            </a:r>
            <a:r>
              <a:rPr lang="ru-RU" sz="1200" dirty="0" smtClean="0">
                <a:solidFill>
                  <a:srgbClr val="003374"/>
                </a:solidFill>
                <a:latin typeface="Constantia" panose="02030602050306030303" pitchFamily="18" charset="0"/>
                <a:cs typeface="Times New Roman" panose="02020603050405020304" pitchFamily="18" charset="0"/>
              </a:rPr>
              <a:t>и, </a:t>
            </a:r>
            <a:r>
              <a:rPr lang="ru-RU" sz="1200" dirty="0">
                <a:solidFill>
                  <a:srgbClr val="003374"/>
                </a:solidFill>
                <a:latin typeface="Constantia" panose="02030602050306030303" pitchFamily="18" charset="0"/>
                <a:cs typeface="Times New Roman" panose="02020603050405020304" pitchFamily="18" charset="0"/>
              </a:rPr>
              <a:t>таким образом, не получила наград после войны. Но даже после того, как немцы покинули её </a:t>
            </a:r>
            <a:r>
              <a:rPr lang="ru-RU" sz="1200" dirty="0" smtClean="0">
                <a:solidFill>
                  <a:srgbClr val="003374"/>
                </a:solidFill>
                <a:latin typeface="Constantia" panose="02030602050306030303" pitchFamily="18" charset="0"/>
                <a:cs typeface="Times New Roman" panose="02020603050405020304" pitchFamily="18" charset="0"/>
              </a:rPr>
              <a:t>город, </a:t>
            </a:r>
            <a:r>
              <a:rPr lang="ru-RU" sz="1200" dirty="0">
                <a:solidFill>
                  <a:srgbClr val="003374"/>
                </a:solidFill>
                <a:latin typeface="Constantia" panose="02030602050306030303" pitchFamily="18" charset="0"/>
                <a:cs typeface="Times New Roman" panose="02020603050405020304" pitchFamily="18" charset="0"/>
              </a:rPr>
              <a:t>Надежда Ильинична продолжила помогать стране, и добровольно работала медсестрой в военном госпитале, где встретила своего будущего мужа, а </a:t>
            </a:r>
            <a:r>
              <a:rPr lang="ru-RU" sz="1200" dirty="0" smtClean="0">
                <a:solidFill>
                  <a:srgbClr val="003374"/>
                </a:solidFill>
                <a:latin typeface="Constantia" panose="02030602050306030303" pitchFamily="18" charset="0"/>
                <a:cs typeface="Times New Roman" panose="02020603050405020304" pitchFamily="18" charset="0"/>
              </a:rPr>
              <a:t>также занималась </a:t>
            </a:r>
            <a:r>
              <a:rPr lang="ru-RU" sz="1200" dirty="0">
                <a:solidFill>
                  <a:srgbClr val="003374"/>
                </a:solidFill>
                <a:latin typeface="Constantia" panose="02030602050306030303" pitchFamily="18" charset="0"/>
                <a:cs typeface="Times New Roman" panose="02020603050405020304" pitchFamily="18" charset="0"/>
              </a:rPr>
              <a:t>сбором денежных средств  для фронта.</a:t>
            </a:r>
          </a:p>
          <a:p>
            <a:pPr algn="just"/>
            <a:r>
              <a:rPr lang="ru-RU" sz="1200" dirty="0" smtClean="0">
                <a:solidFill>
                  <a:srgbClr val="003374"/>
                </a:solidFill>
                <a:latin typeface="Constantia" panose="02030602050306030303" pitchFamily="18" charset="0"/>
                <a:cs typeface="Times New Roman" panose="02020603050405020304" pitchFamily="18" charset="0"/>
              </a:rPr>
              <a:t>   Надежда Ильинична ушла из жизни                                </a:t>
            </a:r>
            <a:r>
              <a:rPr lang="ru-RU" sz="1200" dirty="0" smtClean="0">
                <a:solidFill>
                  <a:srgbClr val="003374"/>
                </a:solidFill>
                <a:latin typeface="Times New Roman" panose="02020603050405020304" pitchFamily="18" charset="0"/>
                <a:cs typeface="Times New Roman" panose="02020603050405020304" pitchFamily="18" charset="0"/>
              </a:rPr>
              <a:t>29</a:t>
            </a:r>
            <a:r>
              <a:rPr lang="ru-RU" sz="1200" dirty="0" smtClean="0">
                <a:solidFill>
                  <a:srgbClr val="003374"/>
                </a:solidFill>
                <a:latin typeface="Constantia" panose="02030602050306030303" pitchFamily="18" charset="0"/>
                <a:cs typeface="Times New Roman" panose="02020603050405020304" pitchFamily="18" charset="0"/>
              </a:rPr>
              <a:t> апреля </a:t>
            </a:r>
            <a:r>
              <a:rPr lang="ru-RU" sz="1200" dirty="0" smtClean="0">
                <a:solidFill>
                  <a:srgbClr val="003374"/>
                </a:solidFill>
                <a:latin typeface="Times New Roman" panose="02020603050405020304" pitchFamily="18" charset="0"/>
                <a:cs typeface="Times New Roman" panose="02020603050405020304" pitchFamily="18" charset="0"/>
              </a:rPr>
              <a:t>1995</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Шумкова Наталья Жоржевна,</a:t>
            </a:r>
            <a:endParaRPr lang="ru-RU" sz="1100" dirty="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специалист-эксперт отдела функционирования </a:t>
            </a:r>
          </a:p>
          <a:p>
            <a:pPr indent="72000"/>
            <a:r>
              <a:rPr lang="ru-RU" sz="1100" dirty="0" smtClean="0">
                <a:latin typeface="Constantia" panose="02030602050306030303" pitchFamily="18" charset="0"/>
                <a:cs typeface="MV Boli" pitchFamily="2" charset="0"/>
              </a:rPr>
              <a:t>контрактной </a:t>
            </a:r>
            <a:r>
              <a:rPr lang="ru-RU" sz="1100" dirty="0">
                <a:latin typeface="Constantia" panose="02030602050306030303" pitchFamily="18" charset="0"/>
                <a:cs typeface="MV Boli" pitchFamily="2" charset="0"/>
              </a:rPr>
              <a:t>системы</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Рисунок 18" descr="C:\1\РАБОТА\Молодежный совет\2021\2021.05.09 - 9 мая\Ролик 9 мая\Снигирь Надежда Ильинична 15.06.1924 - 29.04.1995\Снигирь Надежда Ильинична(15.06.1924 - 29.04.1995).jpg"/>
          <p:cNvPicPr/>
          <p:nvPr/>
        </p:nvPicPr>
        <p:blipFill>
          <a:blip r:embed="rId6">
            <a:extLst>
              <a:ext uri="{28A0092B-C50C-407E-A947-70E740481C1C}">
                <a14:useLocalDpi xmlns:a14="http://schemas.microsoft.com/office/drawing/2010/main" val="0"/>
              </a:ext>
            </a:extLst>
          </a:blip>
          <a:srcRect/>
          <a:stretch>
            <a:fillRect/>
          </a:stretch>
        </p:blipFill>
        <p:spPr bwMode="auto">
          <a:xfrm>
            <a:off x="4652633" y="347644"/>
            <a:ext cx="4140000" cy="5796000"/>
          </a:xfrm>
          <a:prstGeom prst="rect">
            <a:avLst/>
          </a:prstGeom>
          <a:noFill/>
          <a:ln>
            <a:noFill/>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405469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65667" y="1066230"/>
            <a:ext cx="4123796" cy="418576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ДУРАНДИН</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ИВАНОВИЧ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1899</a:t>
            </a:r>
            <a:r>
              <a:rPr lang="ru-RU" sz="1200" dirty="0">
                <a:solidFill>
                  <a:srgbClr val="003374"/>
                </a:solidFill>
                <a:latin typeface="Constantia" panose="02030602050306030303" pitchFamily="18" charset="0"/>
                <a:cs typeface="Times New Roman" panose="02020603050405020304" pitchFamily="18" charset="0"/>
              </a:rPr>
              <a:t> году в деревне Нестерово Ивановской области Кинешемского района.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6</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ноября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Луховским РВК был призван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110</a:t>
            </a:r>
            <a:r>
              <a:rPr lang="ru-RU" sz="1200" dirty="0">
                <a:solidFill>
                  <a:srgbClr val="003374"/>
                </a:solidFill>
                <a:latin typeface="Constantia" panose="02030602050306030303" pitchFamily="18" charset="0"/>
                <a:cs typeface="Times New Roman" panose="02020603050405020304" pitchFamily="18" charset="0"/>
              </a:rPr>
              <a:t> стрелковую дивизию рядовым стрелком. Прошёл путь от места призыва до деревни Шарапово Смоленской области.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С </a:t>
            </a:r>
            <a:r>
              <a:rPr lang="en-US" sz="1200" dirty="0" smtClean="0">
                <a:solidFill>
                  <a:srgbClr val="003374"/>
                </a:solidFill>
                <a:latin typeface="Times New Roman" panose="02020603050405020304" pitchFamily="18" charset="0"/>
                <a:cs typeface="Times New Roman" panose="02020603050405020304" pitchFamily="18" charset="0"/>
              </a:rPr>
              <a:t>0</a:t>
            </a:r>
            <a:r>
              <a:rPr lang="ru-RU" sz="1200" dirty="0" smtClean="0">
                <a:solidFill>
                  <a:srgbClr val="003374"/>
                </a:solidFill>
                <a:latin typeface="Times New Roman" panose="02020603050405020304" pitchFamily="18" charset="0"/>
                <a:cs typeface="Times New Roman" panose="02020603050405020304" pitchFamily="18" charset="0"/>
              </a:rPr>
              <a:t>4.03.1943</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участвует в Ржевско-Вяземской операции по освобождению города Вязьмы.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09</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марта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Николай Иванович был убит в районе деревни Шарапово Смоленской области. О его гибели узнали из письма сослуживца, который отмечал, что он был смелым и отважно защищал свою Родину от вражеских захватчиков.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1957</a:t>
            </a:r>
            <a:r>
              <a:rPr lang="ru-RU" sz="1200" dirty="0">
                <a:solidFill>
                  <a:srgbClr val="003374"/>
                </a:solidFill>
                <a:latin typeface="Constantia" panose="02030602050306030303" pitchFamily="18" charset="0"/>
                <a:cs typeface="Times New Roman" panose="02020603050405020304" pitchFamily="18" charset="0"/>
              </a:rPr>
              <a:t> году солдат с честью перезахоронили из братских могил в село Васильевское Смоленской области, где установили монумент, на котором среди большого количества фамилий и имён числится имя моего прадеда Дурандина Николая Ивановича.</a:t>
            </a: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Протасова Елена </a:t>
            </a:r>
            <a:r>
              <a:rPr lang="ru-RU" sz="1100" dirty="0" smtClean="0">
                <a:latin typeface="Constantia" panose="02030602050306030303" pitchFamily="18" charset="0"/>
                <a:cs typeface="MV Boli" pitchFamily="2" charset="0"/>
              </a:rPr>
              <a:t>Юрьевна,</a:t>
            </a:r>
          </a:p>
          <a:p>
            <a:pPr indent="72000"/>
            <a:r>
              <a:rPr lang="ru-RU" sz="1100" dirty="0" smtClean="0">
                <a:latin typeface="Constantia" panose="02030602050306030303" pitchFamily="18" charset="0"/>
                <a:cs typeface="MV Boli" pitchFamily="2" charset="0"/>
              </a:rPr>
              <a:t>специалист-эксперт отдела </a:t>
            </a:r>
            <a:r>
              <a:rPr lang="ru-RU" sz="1100" dirty="0">
                <a:latin typeface="Times New Roman" panose="02020603050405020304" pitchFamily="18" charset="0"/>
                <a:cs typeface="Times New Roman" panose="02020603050405020304" pitchFamily="18" charset="0"/>
              </a:rPr>
              <a:t>№ 24 </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C:\1\РАБОТА\Молодежный совет\2021\2021.05.09 - 9 мая\Ролик 9 мая\Дурандин Николай Иванович 1899 - 09.03.1943\Дурандин Николай Иванович 1899 - 09.03.1943.jpg"/>
          <p:cNvPicPr/>
          <p:nvPr/>
        </p:nvPicPr>
        <p:blipFill>
          <a:blip r:embed="rId6">
            <a:extLst>
              <a:ext uri="{28A0092B-C50C-407E-A947-70E740481C1C}">
                <a14:useLocalDpi xmlns:a14="http://schemas.microsoft.com/office/drawing/2010/main" val="0"/>
              </a:ext>
            </a:extLst>
          </a:blip>
          <a:srcRect/>
          <a:stretch>
            <a:fillRect/>
          </a:stretch>
        </p:blipFill>
        <p:spPr bwMode="auto">
          <a:xfrm>
            <a:off x="4652633" y="347644"/>
            <a:ext cx="4140000" cy="5796000"/>
          </a:xfrm>
          <a:prstGeom prst="rect">
            <a:avLst/>
          </a:prstGeom>
          <a:noFill/>
          <a:ln>
            <a:noFill/>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403887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85864" y="627073"/>
            <a:ext cx="4123796" cy="510909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ЗВЕРЕВ</a:t>
            </a:r>
          </a:p>
          <a:p>
            <a:pPr algn="ctr">
              <a:spcAft>
                <a:spcPts val="400"/>
              </a:spcAft>
            </a:pPr>
            <a:r>
              <a:rPr lang="ru-RU" sz="1400" b="1" dirty="0" smtClean="0">
                <a:solidFill>
                  <a:srgbClr val="C00000"/>
                </a:solidFill>
                <a:latin typeface="Constantia" panose="02030602050306030303" pitchFamily="18" charset="0"/>
                <a:cs typeface="MV Boli" pitchFamily="2" charset="0"/>
              </a:rPr>
              <a:t>МИЛИЙ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smtClean="0">
                <a:solidFill>
                  <a:srgbClr val="003374"/>
                </a:solidFill>
                <a:latin typeface="Times New Roman" panose="02020603050405020304" pitchFamily="18" charset="0"/>
                <a:cs typeface="Times New Roman" panose="02020603050405020304" pitchFamily="18" charset="0"/>
              </a:rPr>
              <a:t>12 августа 1918 года</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smtClean="0">
                <a:solidFill>
                  <a:srgbClr val="003374"/>
                </a:solidFill>
                <a:latin typeface="Constantia" panose="02030602050306030303" pitchFamily="18" charset="0"/>
                <a:cs typeface="Times New Roman" panose="02020603050405020304" pitchFamily="18" charset="0"/>
              </a:rPr>
              <a:t>д. Ванеево Нейского </a:t>
            </a:r>
            <a:r>
              <a:rPr lang="ru-RU" sz="1200" dirty="0">
                <a:solidFill>
                  <a:srgbClr val="003374"/>
                </a:solidFill>
                <a:latin typeface="Constantia" panose="02030602050306030303" pitchFamily="18" charset="0"/>
                <a:cs typeface="Times New Roman" panose="02020603050405020304" pitchFamily="18" charset="0"/>
              </a:rPr>
              <a:t>района Костромской области. </a:t>
            </a:r>
            <a:r>
              <a:rPr lang="ru-RU" sz="1200" dirty="0" smtClean="0">
                <a:solidFill>
                  <a:srgbClr val="003374"/>
                </a:solidFill>
                <a:latin typeface="Constantia" panose="02030602050306030303" pitchFamily="18" charset="0"/>
                <a:cs typeface="Times New Roman" panose="02020603050405020304" pitchFamily="18" charset="0"/>
              </a:rPr>
              <a:t> Окончил </a:t>
            </a:r>
            <a:r>
              <a:rPr lang="ru-RU" sz="1200" dirty="0">
                <a:solidFill>
                  <a:srgbClr val="003374"/>
                </a:solidFill>
                <a:latin typeface="Times New Roman" panose="02020603050405020304" pitchFamily="18" charset="0"/>
                <a:cs typeface="Times New Roman" panose="02020603050405020304" pitchFamily="18" charset="0"/>
              </a:rPr>
              <a:t>4</a:t>
            </a:r>
            <a:r>
              <a:rPr lang="ru-RU" sz="1200" dirty="0">
                <a:solidFill>
                  <a:srgbClr val="003374"/>
                </a:solidFill>
                <a:latin typeface="Constantia" panose="02030602050306030303" pitchFamily="18" charset="0"/>
                <a:cs typeface="Times New Roman" panose="02020603050405020304" pitchFamily="18" charset="0"/>
              </a:rPr>
              <a:t> класса.</a:t>
            </a:r>
          </a:p>
          <a:p>
            <a:pPr algn="just"/>
            <a:r>
              <a:rPr lang="ru-RU" sz="1200" dirty="0" smtClean="0">
                <a:solidFill>
                  <a:srgbClr val="003374"/>
                </a:solidFill>
                <a:latin typeface="Constantia" panose="02030602050306030303" pitchFamily="18" charset="0"/>
                <a:cs typeface="Times New Roman" panose="02020603050405020304" pitchFamily="18" charset="0"/>
              </a:rPr>
              <a:t>   На </a:t>
            </a:r>
            <a:r>
              <a:rPr lang="ru-RU" sz="1200" dirty="0">
                <a:solidFill>
                  <a:srgbClr val="003374"/>
                </a:solidFill>
                <a:latin typeface="Constantia" panose="02030602050306030303" pitchFamily="18" charset="0"/>
                <a:cs typeface="Times New Roman" panose="02020603050405020304" pitchFamily="18" charset="0"/>
              </a:rPr>
              <a:t>Великую Отечественную войну был призван по мобилизации Нейским РВК Костромской </a:t>
            </a:r>
            <a:r>
              <a:rPr lang="ru-RU" sz="1200" dirty="0" smtClean="0">
                <a:solidFill>
                  <a:srgbClr val="003374"/>
                </a:solidFill>
                <a:latin typeface="Constantia" panose="02030602050306030303" pitchFamily="18" charset="0"/>
                <a:cs typeface="Times New Roman" panose="02020603050405020304" pitchFamily="18" charset="0"/>
              </a:rPr>
              <a:t>области и </a:t>
            </a:r>
            <a:r>
              <a:rPr lang="ru-RU" sz="1200" dirty="0">
                <a:solidFill>
                  <a:srgbClr val="003374"/>
                </a:solidFill>
                <a:latin typeface="Constantia" panose="02030602050306030303" pitchFamily="18" charset="0"/>
                <a:cs typeface="Times New Roman" panose="02020603050405020304" pitchFamily="18" charset="0"/>
              </a:rPr>
              <a:t>проходил военную службу по призыву </a:t>
            </a:r>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Times New Roman" panose="02020603050405020304" pitchFamily="18" charset="0"/>
                <a:cs typeface="Times New Roman" panose="02020603050405020304" pitchFamily="18" charset="0"/>
              </a:rPr>
              <a:t>24</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июля </a:t>
            </a:r>
            <a:r>
              <a:rPr lang="ru-RU" sz="1200" dirty="0" smtClean="0">
                <a:solidFill>
                  <a:srgbClr val="003374"/>
                </a:solidFill>
                <a:latin typeface="Times New Roman" panose="02020603050405020304" pitchFamily="18" charset="0"/>
                <a:cs typeface="Times New Roman" panose="02020603050405020304" pitchFamily="18" charset="0"/>
              </a:rPr>
              <a:t>1941</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по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Times New Roman" panose="02020603050405020304" pitchFamily="18" charset="0"/>
              </a:rPr>
              <a:t> апреля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года и </a:t>
            </a:r>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Times New Roman" panose="02020603050405020304" pitchFamily="18" charset="0"/>
                <a:cs typeface="Times New Roman" panose="02020603050405020304" pitchFamily="18" charset="0"/>
              </a:rPr>
              <a:t>22</a:t>
            </a:r>
            <a:r>
              <a:rPr lang="ru-RU" sz="1200" dirty="0">
                <a:solidFill>
                  <a:srgbClr val="003374"/>
                </a:solidFill>
                <a:latin typeface="Constantia" panose="02030602050306030303" pitchFamily="18" charset="0"/>
                <a:cs typeface="Times New Roman" panose="02020603050405020304" pitchFamily="18" charset="0"/>
              </a:rPr>
              <a:t> декабря </a:t>
            </a:r>
            <a:r>
              <a:rPr lang="ru-RU" sz="1200" dirty="0" smtClean="0">
                <a:solidFill>
                  <a:srgbClr val="003374"/>
                </a:solidFill>
                <a:latin typeface="Times New Roman" panose="02020603050405020304" pitchFamily="18" charset="0"/>
                <a:cs typeface="Times New Roman" panose="02020603050405020304" pitchFamily="18" charset="0"/>
              </a:rPr>
              <a:t>1942 </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по </a:t>
            </a:r>
            <a:r>
              <a:rPr lang="ru-RU" sz="1200" dirty="0">
                <a:solidFill>
                  <a:srgbClr val="003374"/>
                </a:solidFill>
                <a:latin typeface="Times New Roman" panose="02020603050405020304" pitchFamily="18" charset="0"/>
                <a:cs typeface="Times New Roman" panose="02020603050405020304" pitchFamily="18" charset="0"/>
              </a:rPr>
              <a:t>13</a:t>
            </a:r>
            <a:r>
              <a:rPr lang="ru-RU" sz="1200" dirty="0">
                <a:solidFill>
                  <a:srgbClr val="003374"/>
                </a:solidFill>
                <a:latin typeface="Constantia" panose="02030602050306030303" pitchFamily="18" charset="0"/>
                <a:cs typeface="Times New Roman" panose="02020603050405020304" pitchFamily="18" charset="0"/>
              </a:rPr>
              <a:t> ноября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Принимал </a:t>
            </a:r>
            <a:r>
              <a:rPr lang="ru-RU" sz="1200" dirty="0">
                <a:solidFill>
                  <a:srgbClr val="003374"/>
                </a:solidFill>
                <a:latin typeface="Constantia" panose="02030602050306030303" pitchFamily="18" charset="0"/>
                <a:cs typeface="Times New Roman" panose="02020603050405020304" pitchFamily="18" charset="0"/>
              </a:rPr>
              <a:t>участие в боевых действиях во время Великой Отечественной войны в составе </a:t>
            </a:r>
            <a:r>
              <a:rPr lang="ru-RU" sz="1200" dirty="0">
                <a:solidFill>
                  <a:srgbClr val="003374"/>
                </a:solidFill>
                <a:latin typeface="Times New Roman" panose="02020603050405020304" pitchFamily="18" charset="0"/>
                <a:cs typeface="Times New Roman" panose="02020603050405020304" pitchFamily="18" charset="0"/>
              </a:rPr>
              <a:t>180</a:t>
            </a:r>
            <a:r>
              <a:rPr lang="ru-RU" sz="1200" dirty="0">
                <a:solidFill>
                  <a:srgbClr val="003374"/>
                </a:solidFill>
                <a:latin typeface="Constantia" panose="02030602050306030303" pitchFamily="18" charset="0"/>
                <a:cs typeface="Times New Roman" panose="02020603050405020304" pitchFamily="18" charset="0"/>
              </a:rPr>
              <a:t> стрелковой дивизии, </a:t>
            </a:r>
            <a:r>
              <a:rPr lang="ru-RU" sz="1200" dirty="0">
                <a:solidFill>
                  <a:srgbClr val="003374"/>
                </a:solidFill>
                <a:latin typeface="Times New Roman" panose="02020603050405020304" pitchFamily="18" charset="0"/>
                <a:cs typeface="Times New Roman" panose="02020603050405020304" pitchFamily="18" charset="0"/>
              </a:rPr>
              <a:t>774</a:t>
            </a:r>
            <a:r>
              <a:rPr lang="ru-RU" sz="1200" dirty="0">
                <a:solidFill>
                  <a:srgbClr val="003374"/>
                </a:solidFill>
                <a:latin typeface="Constantia" panose="02030602050306030303" pitchFamily="18" charset="0"/>
                <a:cs typeface="Times New Roman" panose="02020603050405020304" pitchFamily="18" charset="0"/>
              </a:rPr>
              <a:t> стрелковый полк, с </a:t>
            </a:r>
            <a:r>
              <a:rPr lang="ru-RU" sz="1200" dirty="0">
                <a:solidFill>
                  <a:srgbClr val="003374"/>
                </a:solidFill>
                <a:latin typeface="Times New Roman" panose="02020603050405020304" pitchFamily="18" charset="0"/>
                <a:cs typeface="Times New Roman" panose="02020603050405020304" pitchFamily="18" charset="0"/>
              </a:rPr>
              <a:t>24</a:t>
            </a:r>
            <a:r>
              <a:rPr lang="ru-RU" sz="1200" dirty="0">
                <a:solidFill>
                  <a:srgbClr val="003374"/>
                </a:solidFill>
                <a:latin typeface="Constantia" panose="02030602050306030303" pitchFamily="18" charset="0"/>
                <a:cs typeface="Times New Roman" panose="02020603050405020304" pitchFamily="18" charset="0"/>
              </a:rPr>
              <a:t> июля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по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06 </a:t>
            </a:r>
            <a:r>
              <a:rPr lang="ru-RU" sz="1200" dirty="0" smtClean="0">
                <a:solidFill>
                  <a:srgbClr val="003374"/>
                </a:solidFill>
                <a:latin typeface="Constantia" panose="02030602050306030303" pitchFamily="18" charset="0"/>
                <a:cs typeface="Times New Roman" panose="02020603050405020304" pitchFamily="18" charset="0"/>
              </a:rPr>
              <a:t>апреля</a:t>
            </a:r>
            <a:r>
              <a:rPr lang="ru-RU" sz="1200" dirty="0" smtClean="0">
                <a:solidFill>
                  <a:srgbClr val="003374"/>
                </a:solidFill>
                <a:latin typeface="Times New Roman" panose="02020603050405020304" pitchFamily="18" charset="0"/>
                <a:cs typeface="Times New Roman" panose="02020603050405020304" pitchFamily="18" charset="0"/>
              </a:rPr>
              <a:t> 1942</a:t>
            </a:r>
            <a:r>
              <a:rPr lang="ru-RU" sz="1200" dirty="0" smtClean="0">
                <a:solidFill>
                  <a:srgbClr val="003374"/>
                </a:solidFill>
                <a:latin typeface="Constantia" panose="02030602050306030303" pitchFamily="18" charset="0"/>
                <a:cs typeface="Times New Roman" panose="02020603050405020304" pitchFamily="18" charset="0"/>
              </a:rPr>
              <a:t> года </a:t>
            </a:r>
            <a:r>
              <a:rPr lang="ru-RU" sz="1200" dirty="0">
                <a:solidFill>
                  <a:srgbClr val="003374"/>
                </a:solidFill>
                <a:latin typeface="Constantia" panose="02030602050306030303" pitchFamily="18" charset="0"/>
                <a:cs typeface="Times New Roman" panose="02020603050405020304" pitchFamily="18" charset="0"/>
              </a:rPr>
              <a:t>(пулеметчик); с </a:t>
            </a:r>
            <a:r>
              <a:rPr lang="ru-RU" sz="1200" dirty="0" smtClean="0">
                <a:solidFill>
                  <a:srgbClr val="003374"/>
                </a:solidFill>
                <a:latin typeface="Times New Roman" panose="02020603050405020304" pitchFamily="18" charset="0"/>
                <a:cs typeface="Times New Roman" panose="02020603050405020304" pitchFamily="18" charset="0"/>
              </a:rPr>
              <a:t>22 </a:t>
            </a:r>
            <a:r>
              <a:rPr lang="ru-RU" sz="1200" dirty="0" smtClean="0">
                <a:solidFill>
                  <a:srgbClr val="003374"/>
                </a:solidFill>
                <a:latin typeface="Constantia" panose="02030602050306030303" pitchFamily="18" charset="0"/>
                <a:cs typeface="Times New Roman" panose="02020603050405020304" pitchFamily="18" charset="0"/>
              </a:rPr>
              <a:t>декабря </a:t>
            </a:r>
            <a:r>
              <a:rPr lang="ru-RU" sz="1200" dirty="0" smtClean="0">
                <a:solidFill>
                  <a:srgbClr val="003374"/>
                </a:solidFill>
                <a:latin typeface="Times New Roman" panose="02020603050405020304" pitchFamily="18" charset="0"/>
                <a:cs typeface="Times New Roman" panose="02020603050405020304" pitchFamily="18" charset="0"/>
              </a:rPr>
              <a:t>1942</a:t>
            </a:r>
            <a:r>
              <a:rPr lang="ru-RU" sz="1200" dirty="0" smtClean="0">
                <a:solidFill>
                  <a:srgbClr val="003374"/>
                </a:solidFill>
                <a:latin typeface="Constantia" panose="02030602050306030303" pitchFamily="18" charset="0"/>
                <a:cs typeface="Times New Roman" panose="02020603050405020304" pitchFamily="18" charset="0"/>
              </a:rPr>
              <a:t> года </a:t>
            </a:r>
            <a:r>
              <a:rPr lang="ru-RU" sz="1200" dirty="0">
                <a:solidFill>
                  <a:srgbClr val="003374"/>
                </a:solidFill>
                <a:latin typeface="Constantia" panose="02030602050306030303" pitchFamily="18" charset="0"/>
                <a:cs typeface="Times New Roman" panose="02020603050405020304" pitchFamily="18" charset="0"/>
              </a:rPr>
              <a:t>по </a:t>
            </a:r>
            <a:r>
              <a:rPr lang="ru-RU" sz="1200" dirty="0" smtClean="0">
                <a:solidFill>
                  <a:srgbClr val="003374"/>
                </a:solidFill>
                <a:latin typeface="Constantia" panose="02030602050306030303" pitchFamily="18" charset="0"/>
                <a:cs typeface="Times New Roman" panose="02020603050405020304" pitchFamily="18" charset="0"/>
              </a:rPr>
              <a:t>апрель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smtClean="0">
                <a:solidFill>
                  <a:srgbClr val="003374"/>
                </a:solidFill>
                <a:latin typeface="Constantia" panose="02030602050306030303" pitchFamily="18" charset="0"/>
                <a:cs typeface="Times New Roman" panose="02020603050405020304" pitchFamily="18" charset="0"/>
              </a:rPr>
              <a:t> года </a:t>
            </a:r>
            <a:r>
              <a:rPr lang="ru-RU" sz="1200" dirty="0" smtClean="0">
                <a:solidFill>
                  <a:srgbClr val="003374"/>
                </a:solidFill>
                <a:latin typeface="Times New Roman" panose="02020603050405020304" pitchFamily="18" charset="0"/>
                <a:cs typeface="Times New Roman" panose="02020603050405020304" pitchFamily="18" charset="0"/>
              </a:rPr>
              <a:t>- 508 </a:t>
            </a:r>
            <a:r>
              <a:rPr lang="ru-RU" sz="1200" dirty="0">
                <a:solidFill>
                  <a:srgbClr val="003374"/>
                </a:solidFill>
                <a:latin typeface="Constantia" panose="02030602050306030303" pitchFamily="18" charset="0"/>
                <a:cs typeface="Times New Roman" panose="02020603050405020304" pitchFamily="18" charset="0"/>
              </a:rPr>
              <a:t>отдельный пулеметный артиллерийский полк (сапер); с </a:t>
            </a:r>
            <a:r>
              <a:rPr lang="ru-RU" sz="1200" dirty="0" smtClean="0">
                <a:solidFill>
                  <a:srgbClr val="003374"/>
                </a:solidFill>
                <a:latin typeface="Constantia" panose="02030602050306030303" pitchFamily="18" charset="0"/>
                <a:cs typeface="Times New Roman" panose="02020603050405020304" pitchFamily="18" charset="0"/>
              </a:rPr>
              <a:t>апреля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           по </a:t>
            </a:r>
            <a:r>
              <a:rPr lang="ru-RU" sz="1200" dirty="0" smtClean="0">
                <a:solidFill>
                  <a:srgbClr val="003374"/>
                </a:solidFill>
                <a:latin typeface="Times New Roman" panose="02020603050405020304" pitchFamily="18" charset="0"/>
                <a:cs typeface="Times New Roman" panose="02020603050405020304" pitchFamily="18" charset="0"/>
              </a:rPr>
              <a:t>13</a:t>
            </a:r>
            <a:r>
              <a:rPr lang="ru-RU" sz="1200" dirty="0" smtClean="0">
                <a:solidFill>
                  <a:srgbClr val="003374"/>
                </a:solidFill>
                <a:latin typeface="Constantia" panose="02030602050306030303" pitchFamily="18" charset="0"/>
                <a:cs typeface="Times New Roman" panose="02020603050405020304" pitchFamily="18" charset="0"/>
              </a:rPr>
              <a:t> ноября </a:t>
            </a:r>
            <a:r>
              <a:rPr lang="ru-RU" sz="1200" dirty="0" smtClean="0">
                <a:solidFill>
                  <a:srgbClr val="003374"/>
                </a:solidFill>
                <a:latin typeface="Times New Roman" panose="02020603050405020304" pitchFamily="18" charset="0"/>
                <a:cs typeface="Times New Roman" panose="02020603050405020304" pitchFamily="18" charset="0"/>
              </a:rPr>
              <a:t>1945</a:t>
            </a:r>
            <a:r>
              <a:rPr lang="ru-RU" sz="1200" dirty="0" smtClean="0">
                <a:solidFill>
                  <a:srgbClr val="003374"/>
                </a:solidFill>
                <a:latin typeface="Constantia" panose="02030602050306030303" pitchFamily="18" charset="0"/>
                <a:cs typeface="Times New Roman" panose="02020603050405020304" pitchFamily="18" charset="0"/>
              </a:rPr>
              <a:t> года </a:t>
            </a:r>
            <a:r>
              <a:rPr lang="ru-RU" sz="1200" dirty="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Times New Roman" panose="02020603050405020304" pitchFamily="18" charset="0"/>
                <a:cs typeface="Times New Roman" panose="02020603050405020304" pitchFamily="18" charset="0"/>
              </a:rPr>
              <a:t>33</a:t>
            </a:r>
            <a:r>
              <a:rPr lang="ru-RU" sz="1200" dirty="0">
                <a:solidFill>
                  <a:srgbClr val="003374"/>
                </a:solidFill>
                <a:latin typeface="Constantia" panose="02030602050306030303" pitchFamily="18" charset="0"/>
                <a:cs typeface="Times New Roman" panose="02020603050405020304" pitchFamily="18" charset="0"/>
              </a:rPr>
              <a:t> стрелковая дивизия (разведчик).</a:t>
            </a:r>
          </a:p>
          <a:p>
            <a:pPr algn="just"/>
            <a:r>
              <a:rPr lang="ru-RU" sz="1200" dirty="0" smtClean="0">
                <a:solidFill>
                  <a:srgbClr val="003374"/>
                </a:solidFill>
                <a:latin typeface="Constantia" panose="02030602050306030303" pitchFamily="18" charset="0"/>
                <a:cs typeface="Times New Roman" panose="02020603050405020304" pitchFamily="18" charset="0"/>
              </a:rPr>
              <a:t>   Имеет </a:t>
            </a:r>
            <a:r>
              <a:rPr lang="ru-RU" sz="1200" dirty="0">
                <a:solidFill>
                  <a:srgbClr val="003374"/>
                </a:solidFill>
                <a:latin typeface="Constantia" panose="02030602050306030303" pitchFamily="18" charset="0"/>
                <a:cs typeface="Times New Roman" panose="02020603050405020304" pitchFamily="18" charset="0"/>
              </a:rPr>
              <a:t>ранение:  тяжело контужен в голову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Times New Roman" panose="02020603050405020304" pitchFamily="18" charset="0"/>
              </a:rPr>
              <a:t> августа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тяжело ранен в ногу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Times New Roman" panose="02020603050405020304" pitchFamily="18" charset="0"/>
              </a:rPr>
              <a:t> марта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года, контужен в голову </a:t>
            </a:r>
            <a:r>
              <a:rPr lang="ru-RU" sz="1200" dirty="0">
                <a:solidFill>
                  <a:srgbClr val="003374"/>
                </a:solidFill>
                <a:latin typeface="Times New Roman" panose="02020603050405020304" pitchFamily="18" charset="0"/>
                <a:cs typeface="Times New Roman" panose="02020603050405020304" pitchFamily="18" charset="0"/>
              </a:rPr>
              <a:t>10</a:t>
            </a:r>
            <a:r>
              <a:rPr lang="ru-RU" sz="1200" dirty="0">
                <a:solidFill>
                  <a:srgbClr val="003374"/>
                </a:solidFill>
                <a:latin typeface="Constantia" panose="02030602050306030303" pitchFamily="18" charset="0"/>
                <a:cs typeface="Times New Roman" panose="02020603050405020304" pitchFamily="18" charset="0"/>
              </a:rPr>
              <a:t> марта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a:t>
            </a:r>
            <a:endParaRPr lang="ru-RU" sz="1200" dirty="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войны проживал в д. Уржум Коткишевского </a:t>
            </a:r>
            <a:r>
              <a:rPr lang="ru-RU" sz="1200" dirty="0" smtClean="0">
                <a:solidFill>
                  <a:srgbClr val="003374"/>
                </a:solidFill>
                <a:latin typeface="Constantia" panose="02030602050306030303" pitchFamily="18" charset="0"/>
                <a:cs typeface="Times New Roman" panose="02020603050405020304" pitchFamily="18" charset="0"/>
              </a:rPr>
              <a:t>с/с </a:t>
            </a:r>
            <a:r>
              <a:rPr lang="ru-RU" sz="1200" dirty="0">
                <a:solidFill>
                  <a:srgbClr val="003374"/>
                </a:solidFill>
                <a:latin typeface="Constantia" panose="02030602050306030303" pitchFamily="18" charset="0"/>
                <a:cs typeface="Times New Roman" panose="02020603050405020304" pitchFamily="18" charset="0"/>
              </a:rPr>
              <a:t>Нейского </a:t>
            </a:r>
            <a:r>
              <a:rPr lang="ru-RU" sz="1200" dirty="0" smtClean="0">
                <a:solidFill>
                  <a:srgbClr val="003374"/>
                </a:solidFill>
                <a:latin typeface="Constantia" panose="02030602050306030303" pitchFamily="18" charset="0"/>
                <a:cs typeface="Times New Roman" panose="02020603050405020304" pitchFamily="18" charset="0"/>
              </a:rPr>
              <a:t>района. Работал </a:t>
            </a:r>
            <a:r>
              <a:rPr lang="ru-RU" sz="1200" dirty="0">
                <a:solidFill>
                  <a:srgbClr val="003374"/>
                </a:solidFill>
                <a:latin typeface="Constantia" panose="02030602050306030303" pitchFamily="18" charset="0"/>
                <a:cs typeface="Times New Roman" panose="02020603050405020304" pitchFamily="18" charset="0"/>
              </a:rPr>
              <a:t>в колхозе им. В.И. Ленина. Был женат, воспитывал двух сыновей и дочь</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smtClean="0">
                <a:solidFill>
                  <a:srgbClr val="003374"/>
                </a:solidFill>
                <a:latin typeface="Constantia" panose="02030602050306030303" pitchFamily="18" charset="0"/>
                <a:cs typeface="Times New Roman" panose="02020603050405020304" pitchFamily="18" charset="0"/>
              </a:rPr>
              <a:t>   Милий Петрович ушел из жизни </a:t>
            </a:r>
            <a:r>
              <a:rPr lang="en-US" sz="1200" dirty="0">
                <a:solidFill>
                  <a:srgbClr val="003374"/>
                </a:solidFill>
                <a:latin typeface="Times New Roman" panose="02020603050405020304"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8</a:t>
            </a:r>
            <a:r>
              <a:rPr lang="ru-RU" sz="1200" dirty="0" smtClean="0">
                <a:solidFill>
                  <a:srgbClr val="003374"/>
                </a:solidFill>
                <a:latin typeface="Constantia" panose="02030602050306030303" pitchFamily="18" charset="0"/>
                <a:cs typeface="Times New Roman" panose="02020603050405020304" pitchFamily="18" charset="0"/>
              </a:rPr>
              <a:t> февраля </a:t>
            </a:r>
            <a:r>
              <a:rPr lang="ru-RU" sz="1200" dirty="0" smtClean="0">
                <a:solidFill>
                  <a:srgbClr val="003374"/>
                </a:solidFill>
                <a:latin typeface="Times New Roman" panose="02020603050405020304" pitchFamily="18" charset="0"/>
                <a:cs typeface="Times New Roman" panose="02020603050405020304" pitchFamily="18" charset="0"/>
              </a:rPr>
              <a:t>1977</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Веселова Ольга Владимировна,</a:t>
            </a:r>
            <a:endParaRPr lang="ru-RU" sz="1100" dirty="0" smtClean="0">
              <a:latin typeface="Constantia" panose="02030602050306030303" pitchFamily="18" charset="0"/>
              <a:cs typeface="MV Boli" pitchFamily="2" charset="0"/>
            </a:endParaRPr>
          </a:p>
          <a:p>
            <a:pPr indent="71438"/>
            <a:r>
              <a:rPr lang="ru-RU" sz="1100" dirty="0" smtClean="0">
                <a:latin typeface="Century" panose="02040604050505020304" pitchFamily="18" charset="0"/>
                <a:cs typeface="MV Boli" pitchFamily="2" charset="0"/>
              </a:rPr>
              <a:t>заместитель </a:t>
            </a:r>
            <a:r>
              <a:rPr lang="ru-RU" sz="1100" dirty="0">
                <a:latin typeface="Century" panose="02040604050505020304" pitchFamily="18" charset="0"/>
                <a:cs typeface="MV Boli" pitchFamily="2" charset="0"/>
              </a:rPr>
              <a:t>начальника отдела </a:t>
            </a:r>
            <a:r>
              <a:rPr lang="ru-RU" sz="1100" dirty="0" smtClean="0">
                <a:latin typeface="Century" panose="02040604050505020304" pitchFamily="18" charset="0"/>
                <a:cs typeface="MV Boli" pitchFamily="2" charset="0"/>
              </a:rPr>
              <a:t>расходов</a:t>
            </a:r>
            <a:endParaRPr lang="ru-RU" sz="1100" dirty="0">
              <a:latin typeface="Century" panose="02040604050505020304" pitchFamily="18" charset="0"/>
              <a:cs typeface="MV Boli" pitchFamily="2"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Рисунок 18" descr="D:\photo1712641237.jpeg"/>
          <p:cNvPicPr/>
          <p:nvPr/>
        </p:nvPicPr>
        <p:blipFill rotWithShape="1">
          <a:blip r:embed="rId6">
            <a:extLst>
              <a:ext uri="{28A0092B-C50C-407E-A947-70E740481C1C}">
                <a14:useLocalDpi xmlns:a14="http://schemas.microsoft.com/office/drawing/2010/main" val="0"/>
              </a:ext>
            </a:extLst>
          </a:blip>
          <a:srcRect l="-1" t="18326" r="-917" b="18003"/>
          <a:stretch/>
        </p:blipFill>
        <p:spPr bwMode="auto">
          <a:xfrm>
            <a:off x="4609660" y="419336"/>
            <a:ext cx="4140000" cy="5600510"/>
          </a:xfrm>
          <a:prstGeom prst="rect">
            <a:avLst/>
          </a:prstGeom>
          <a:noFill/>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174453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5" y="356757"/>
            <a:ext cx="4218809" cy="547842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МУЖЖУХИН</a:t>
            </a:r>
          </a:p>
          <a:p>
            <a:pPr algn="ctr">
              <a:spcAft>
                <a:spcPts val="400"/>
              </a:spcAft>
            </a:pPr>
            <a:r>
              <a:rPr lang="ru-RU" sz="1400" b="1" dirty="0" smtClean="0">
                <a:solidFill>
                  <a:srgbClr val="C00000"/>
                </a:solidFill>
                <a:latin typeface="Constantia" panose="02030602050306030303" pitchFamily="18" charset="0"/>
                <a:cs typeface="MV Boli" pitchFamily="2" charset="0"/>
              </a:rPr>
              <a:t>ДМИТРИЙ   НИКОЛАЕВИЧ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200" spc="-30" dirty="0" smtClean="0">
                <a:solidFill>
                  <a:srgbClr val="003374"/>
                </a:solidFill>
                <a:latin typeface="Constantia" panose="02030602050306030303" pitchFamily="18" charset="0"/>
                <a:cs typeface="Times New Roman" panose="02020603050405020304" pitchFamily="18" charset="0"/>
              </a:rPr>
              <a:t>Мой </a:t>
            </a:r>
            <a:r>
              <a:rPr lang="ru-RU" sz="1200" spc="-30" dirty="0">
                <a:solidFill>
                  <a:srgbClr val="003374"/>
                </a:solidFill>
                <a:latin typeface="Constantia" panose="02030602050306030303" pitchFamily="18" charset="0"/>
                <a:cs typeface="Times New Roman" panose="02020603050405020304" pitchFamily="18" charset="0"/>
              </a:rPr>
              <a:t>дед Мужжухин Дмитрий Николаевич </a:t>
            </a:r>
            <a:r>
              <a:rPr lang="ru-RU" sz="1200" spc="-30" dirty="0">
                <a:solidFill>
                  <a:srgbClr val="003374"/>
                </a:solidFill>
                <a:latin typeface="Times New Roman" panose="02020603050405020304" pitchFamily="18" charset="0"/>
                <a:cs typeface="Times New Roman" panose="02020603050405020304" pitchFamily="18" charset="0"/>
              </a:rPr>
              <a:t>1906</a:t>
            </a:r>
            <a:r>
              <a:rPr lang="ru-RU" sz="1200" spc="-30" dirty="0">
                <a:solidFill>
                  <a:srgbClr val="003374"/>
                </a:solidFill>
                <a:latin typeface="Constantia" panose="02030602050306030303" pitchFamily="18" charset="0"/>
                <a:cs typeface="Times New Roman" panose="02020603050405020304" pitchFamily="18" charset="0"/>
              </a:rPr>
              <a:t> года рождения был призван на фронт в </a:t>
            </a:r>
            <a:r>
              <a:rPr lang="ru-RU" sz="1200" spc="-30" dirty="0">
                <a:solidFill>
                  <a:srgbClr val="003374"/>
                </a:solidFill>
                <a:latin typeface="Times New Roman" panose="02020603050405020304" pitchFamily="18" charset="0"/>
                <a:cs typeface="Times New Roman" panose="02020603050405020304" pitchFamily="18" charset="0"/>
              </a:rPr>
              <a:t>1942</a:t>
            </a:r>
            <a:r>
              <a:rPr lang="ru-RU" sz="1200" spc="-30" dirty="0">
                <a:solidFill>
                  <a:srgbClr val="003374"/>
                </a:solidFill>
                <a:latin typeface="Constantia" panose="02030602050306030303" pitchFamily="18" charset="0"/>
                <a:cs typeface="Times New Roman" panose="02020603050405020304" pitchFamily="18" charset="0"/>
              </a:rPr>
              <a:t> году. По его воспоминаниям, он попал в пехотные войска под Старую Руссу под Новгородом, где наши войска сдерживали немецких оккупантов перед Ленинградом. В результате активных действий советских войск на этом направлении были не только скованы крупные силы </a:t>
            </a:r>
            <a:r>
              <a:rPr lang="ru-RU" sz="1200" spc="-30" dirty="0">
                <a:solidFill>
                  <a:srgbClr val="003374"/>
                </a:solidFill>
                <a:latin typeface="Times New Roman" panose="02020603050405020304" pitchFamily="18" charset="0"/>
                <a:cs typeface="Times New Roman" panose="02020603050405020304" pitchFamily="18" charset="0"/>
              </a:rPr>
              <a:t>16</a:t>
            </a:r>
            <a:r>
              <a:rPr lang="ru-RU" sz="1200" spc="-30" dirty="0">
                <a:solidFill>
                  <a:srgbClr val="003374"/>
                </a:solidFill>
                <a:latin typeface="Constantia" panose="02030602050306030303" pitchFamily="18" charset="0"/>
                <a:cs typeface="Times New Roman" panose="02020603050405020304" pitchFamily="18" charset="0"/>
              </a:rPr>
              <a:t>-й немецкой армии, но и нанесены серьезные потери многим ее соединениям.</a:t>
            </a:r>
          </a:p>
          <a:p>
            <a:pPr algn="just"/>
            <a:r>
              <a:rPr lang="ru-RU" sz="1200" spc="-30" dirty="0" smtClean="0">
                <a:solidFill>
                  <a:srgbClr val="003374"/>
                </a:solidFill>
                <a:latin typeface="Constantia" panose="02030602050306030303" pitchFamily="18" charset="0"/>
                <a:cs typeface="Times New Roman" panose="02020603050405020304" pitchFamily="18" charset="0"/>
              </a:rPr>
              <a:t>   По </a:t>
            </a:r>
            <a:r>
              <a:rPr lang="ru-RU" sz="1200" spc="-30" dirty="0">
                <a:solidFill>
                  <a:srgbClr val="003374"/>
                </a:solidFill>
                <a:latin typeface="Constantia" panose="02030602050306030303" pitchFamily="18" charset="0"/>
                <a:cs typeface="Times New Roman" panose="02020603050405020304" pitchFamily="18" charset="0"/>
              </a:rPr>
              <a:t>рассказам деда:  В один из  боев,  во время  атаки, он был ранен в ногу, падая на </a:t>
            </a:r>
            <a:r>
              <a:rPr lang="ru-RU" sz="1200" spc="-30" dirty="0" smtClean="0">
                <a:solidFill>
                  <a:srgbClr val="003374"/>
                </a:solidFill>
                <a:latin typeface="Constantia" panose="02030602050306030303" pitchFamily="18" charset="0"/>
                <a:cs typeface="Times New Roman" panose="02020603050405020304" pitchFamily="18" charset="0"/>
              </a:rPr>
              <a:t>бегу, </a:t>
            </a:r>
            <a:r>
              <a:rPr lang="ru-RU" sz="1200" spc="-30" dirty="0">
                <a:solidFill>
                  <a:srgbClr val="003374"/>
                </a:solidFill>
                <a:latin typeface="Constantia" panose="02030602050306030303" pitchFamily="18" charset="0"/>
                <a:cs typeface="Times New Roman" panose="02020603050405020304" pitchFamily="18" charset="0"/>
              </a:rPr>
              <a:t>он ударился о разорванное снарядом дерево. От удара  у него оторвало часть носа и было раздроблено колено. Тем не менее, очнувшись от удара, окровавленный, он все же увидел, что убежал вперед дальше своих сослуживцев, и оказался близко к немецкому пулемету. Собравшись с силами, он метнул в пулемет гранату, уничтожил противника, и позволил нашим войскам продолжать атаку.</a:t>
            </a:r>
          </a:p>
          <a:p>
            <a:pPr algn="just"/>
            <a:r>
              <a:rPr lang="ru-RU" sz="1200" spc="-30" dirty="0" smtClean="0">
                <a:solidFill>
                  <a:srgbClr val="003374"/>
                </a:solidFill>
                <a:latin typeface="Constantia" panose="02030602050306030303" pitchFamily="18" charset="0"/>
                <a:cs typeface="Times New Roman" panose="02020603050405020304" pitchFamily="18" charset="0"/>
              </a:rPr>
              <a:t>   За </a:t>
            </a:r>
            <a:r>
              <a:rPr lang="ru-RU" sz="1200" spc="-30" dirty="0">
                <a:solidFill>
                  <a:srgbClr val="003374"/>
                </a:solidFill>
                <a:latin typeface="Constantia" panose="02030602050306030303" pitchFamily="18" charset="0"/>
                <a:cs typeface="Times New Roman" panose="02020603050405020304" pitchFamily="18" charset="0"/>
              </a:rPr>
              <a:t>этот подвиг мой дед был награжден Медалью </a:t>
            </a:r>
            <a:r>
              <a:rPr lang="ru-RU" sz="1200" spc="-30" dirty="0" smtClean="0">
                <a:solidFill>
                  <a:srgbClr val="003374"/>
                </a:solidFill>
                <a:latin typeface="Constantia" panose="02030602050306030303" pitchFamily="18" charset="0"/>
                <a:cs typeface="Times New Roman" panose="02020603050405020304" pitchFamily="18" charset="0"/>
              </a:rPr>
              <a:t>«За Отвагу», </a:t>
            </a:r>
            <a:r>
              <a:rPr lang="ru-RU" sz="1200" spc="-30" dirty="0">
                <a:solidFill>
                  <a:srgbClr val="003374"/>
                </a:solidFill>
                <a:latin typeface="Constantia" panose="02030602050306030303" pitchFamily="18" charset="0"/>
                <a:cs typeface="Times New Roman" panose="02020603050405020304" pitchFamily="18" charset="0"/>
              </a:rPr>
              <a:t>а позднее орденом Великой О</a:t>
            </a:r>
            <a:r>
              <a:rPr lang="ru-RU" sz="1200" spc="-30" dirty="0" smtClean="0">
                <a:solidFill>
                  <a:srgbClr val="003374"/>
                </a:solidFill>
                <a:latin typeface="Constantia" panose="02030602050306030303" pitchFamily="18" charset="0"/>
                <a:cs typeface="Times New Roman" panose="02020603050405020304" pitchFamily="18" charset="0"/>
              </a:rPr>
              <a:t>течественной </a:t>
            </a:r>
            <a:r>
              <a:rPr lang="ru-RU" sz="1200" spc="-30" dirty="0">
                <a:solidFill>
                  <a:srgbClr val="003374"/>
                </a:solidFill>
                <a:latin typeface="Constantia" panose="02030602050306030303" pitchFamily="18" charset="0"/>
                <a:cs typeface="Times New Roman" panose="02020603050405020304" pitchFamily="18" charset="0"/>
              </a:rPr>
              <a:t>войны. После этого ранения он очень долго лечился в госпиталях, после ранения и выздоровления был демобилизован. </a:t>
            </a:r>
            <a:endParaRPr lang="en-US" sz="1200" spc="-30" dirty="0" smtClean="0">
              <a:solidFill>
                <a:srgbClr val="003374"/>
              </a:solidFill>
              <a:latin typeface="Constantia" panose="02030602050306030303" pitchFamily="18" charset="0"/>
              <a:cs typeface="Times New Roman" panose="02020603050405020304" pitchFamily="18" charset="0"/>
            </a:endParaRPr>
          </a:p>
          <a:p>
            <a:pPr algn="just"/>
            <a:r>
              <a:rPr lang="en-US" sz="1200" spc="-30" dirty="0">
                <a:solidFill>
                  <a:srgbClr val="003374"/>
                </a:solidFill>
                <a:latin typeface="Constantia" panose="02030602050306030303" pitchFamily="18" charset="0"/>
                <a:cs typeface="Times New Roman" panose="02020603050405020304" pitchFamily="18" charset="0"/>
              </a:rPr>
              <a:t> </a:t>
            </a:r>
            <a:r>
              <a:rPr lang="en-US" sz="1200" spc="-30" dirty="0" smtClean="0">
                <a:solidFill>
                  <a:srgbClr val="003374"/>
                </a:solidFill>
                <a:latin typeface="Constantia" panose="02030602050306030303" pitchFamily="18" charset="0"/>
                <a:cs typeface="Times New Roman" panose="02020603050405020304" pitchFamily="18" charset="0"/>
              </a:rPr>
              <a:t> </a:t>
            </a:r>
            <a:r>
              <a:rPr lang="ru-RU" sz="1200" spc="-30" dirty="0" smtClean="0">
                <a:solidFill>
                  <a:srgbClr val="003374"/>
                </a:solidFill>
                <a:latin typeface="Constantia" panose="02030602050306030303" pitchFamily="18" charset="0"/>
                <a:cs typeface="Times New Roman" panose="02020603050405020304" pitchFamily="18" charset="0"/>
              </a:rPr>
              <a:t>Дмитрий </a:t>
            </a:r>
            <a:r>
              <a:rPr lang="ru-RU" sz="1200" spc="-30" dirty="0">
                <a:solidFill>
                  <a:srgbClr val="003374"/>
                </a:solidFill>
                <a:latin typeface="Constantia" panose="02030602050306030303" pitchFamily="18" charset="0"/>
                <a:cs typeface="Times New Roman" panose="02020603050405020304" pitchFamily="18" charset="0"/>
              </a:rPr>
              <a:t>Николаевич прожил долгую жизнь, умер </a:t>
            </a:r>
            <a:r>
              <a:rPr lang="en-US" sz="1200" spc="-30" dirty="0" smtClean="0">
                <a:solidFill>
                  <a:srgbClr val="003374"/>
                </a:solidFill>
                <a:latin typeface="Constantia" panose="02030602050306030303" pitchFamily="18" charset="0"/>
                <a:cs typeface="Times New Roman" panose="02020603050405020304" pitchFamily="18" charset="0"/>
              </a:rPr>
              <a:t>                 </a:t>
            </a:r>
            <a:r>
              <a:rPr lang="ru-RU" sz="1200" spc="-30" dirty="0" smtClean="0">
                <a:solidFill>
                  <a:srgbClr val="003374"/>
                </a:solidFill>
                <a:latin typeface="Constantia" panose="02030602050306030303" pitchFamily="18" charset="0"/>
                <a:cs typeface="Times New Roman" panose="02020603050405020304" pitchFamily="18" charset="0"/>
              </a:rPr>
              <a:t>в </a:t>
            </a:r>
            <a:r>
              <a:rPr lang="ru-RU" sz="1200" spc="-30" dirty="0">
                <a:solidFill>
                  <a:srgbClr val="003374"/>
                </a:solidFill>
                <a:latin typeface="Times New Roman" panose="02020603050405020304" pitchFamily="18" charset="0"/>
                <a:cs typeface="Times New Roman" panose="02020603050405020304" pitchFamily="18" charset="0"/>
              </a:rPr>
              <a:t>1990</a:t>
            </a:r>
            <a:r>
              <a:rPr lang="ru-RU" sz="1200" spc="-30" dirty="0">
                <a:solidFill>
                  <a:srgbClr val="003374"/>
                </a:solidFill>
                <a:latin typeface="Constantia" panose="02030602050306030303" pitchFamily="18" charset="0"/>
                <a:cs typeface="Times New Roman" panose="02020603050405020304" pitchFamily="18" charset="0"/>
              </a:rPr>
              <a:t> году, всю оставшуюся жизнь ходил с палочкой, и, как память о войне, носил шрам на лице</a:t>
            </a:r>
            <a:r>
              <a:rPr lang="ru-RU" sz="1200" spc="-30" dirty="0" smtClean="0">
                <a:solidFill>
                  <a:srgbClr val="003374"/>
                </a:solidFill>
                <a:latin typeface="Constantia" panose="02030602050306030303" pitchFamily="18" charset="0"/>
                <a:cs typeface="Times New Roman" panose="02020603050405020304" pitchFamily="18" charset="0"/>
              </a:rPr>
              <a:t>.</a:t>
            </a: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Дмитриева Елена Евгеньевна,</a:t>
            </a:r>
          </a:p>
          <a:p>
            <a:pPr indent="72000"/>
            <a:r>
              <a:rPr lang="ru-RU" sz="1100" dirty="0" smtClean="0">
                <a:latin typeface="Constantia" panose="02030602050306030303" pitchFamily="18" charset="0"/>
                <a:cs typeface="MV Boli" pitchFamily="2" charset="0"/>
              </a:rPr>
              <a:t>начальник </a:t>
            </a:r>
            <a:r>
              <a:rPr lang="ru-RU" sz="1100" dirty="0">
                <a:latin typeface="Constantia" panose="02030602050306030303" pitchFamily="18" charset="0"/>
                <a:cs typeface="MV Boli" pitchFamily="2" charset="0"/>
              </a:rPr>
              <a:t>отдела </a:t>
            </a:r>
            <a:r>
              <a:rPr lang="ru-RU" sz="1100" dirty="0">
                <a:latin typeface="Times New Roman" panose="02020603050405020304" pitchFamily="18" charset="0"/>
                <a:cs typeface="Times New Roman" panose="02020603050405020304" pitchFamily="18" charset="0"/>
              </a:rPr>
              <a:t>№ 5</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 name="Рисунок 19"/>
          <p:cNvPicPr/>
          <p:nvPr/>
        </p:nvPicPr>
        <p:blipFill rotWithShape="1">
          <a:blip r:embed="rId6"/>
          <a:srcRect l="40224" t="18234" r="38141" b="33333"/>
          <a:stretch/>
        </p:blipFill>
        <p:spPr bwMode="auto">
          <a:xfrm>
            <a:off x="4690295" y="732367"/>
            <a:ext cx="4102338" cy="5493635"/>
          </a:xfrm>
          <a:prstGeom prst="rect">
            <a:avLst/>
          </a:prstGeom>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509940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5" y="356757"/>
            <a:ext cx="4218809" cy="5293757"/>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МАРЬЕНКОВ</a:t>
            </a:r>
          </a:p>
          <a:p>
            <a:pPr algn="ctr">
              <a:spcAft>
                <a:spcPts val="400"/>
              </a:spcAft>
            </a:pPr>
            <a:r>
              <a:rPr lang="ru-RU" sz="1400" b="1" dirty="0" smtClean="0">
                <a:solidFill>
                  <a:srgbClr val="C00000"/>
                </a:solidFill>
                <a:latin typeface="Constantia" panose="02030602050306030303" pitchFamily="18" charset="0"/>
                <a:cs typeface="MV Boli" pitchFamily="2" charset="0"/>
              </a:rPr>
              <a:t>АЛЕКСЕЙ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в </a:t>
            </a:r>
            <a:r>
              <a:rPr lang="ru-RU" sz="1200" dirty="0" smtClean="0">
                <a:solidFill>
                  <a:srgbClr val="003374"/>
                </a:solidFill>
                <a:latin typeface="Times New Roman" panose="02020603050405020304" pitchFamily="18" charset="0"/>
                <a:cs typeface="Times New Roman" panose="02020603050405020304" pitchFamily="18" charset="0"/>
              </a:rPr>
              <a:t>1924</a:t>
            </a:r>
            <a:r>
              <a:rPr lang="ru-RU" sz="1200" dirty="0" smtClean="0">
                <a:solidFill>
                  <a:srgbClr val="003374"/>
                </a:solidFill>
                <a:latin typeface="Constantia" panose="02030602050306030303" pitchFamily="18" charset="0"/>
                <a:cs typeface="Times New Roman" panose="02020603050405020304" pitchFamily="18" charset="0"/>
              </a:rPr>
              <a:t> году. Алексей ушёл </a:t>
            </a:r>
            <a:r>
              <a:rPr lang="ru-RU" sz="1200" dirty="0">
                <a:solidFill>
                  <a:srgbClr val="003374"/>
                </a:solidFill>
                <a:latin typeface="Constantia" panose="02030602050306030303" pitchFamily="18" charset="0"/>
                <a:cs typeface="Times New Roman" panose="02020603050405020304" pitchFamily="18" charset="0"/>
              </a:rPr>
              <a:t>добровольцем в декабре </a:t>
            </a:r>
            <a:r>
              <a:rPr lang="ru-RU" sz="1200" dirty="0" smtClean="0">
                <a:solidFill>
                  <a:srgbClr val="003374"/>
                </a:solidFill>
                <a:latin typeface="Times New Roman" panose="02020603050405020304" pitchFamily="18" charset="0"/>
                <a:cs typeface="Times New Roman" panose="02020603050405020304" pitchFamily="18" charset="0"/>
              </a:rPr>
              <a:t>1941</a:t>
            </a:r>
            <a:r>
              <a:rPr lang="ru-RU" sz="1200" dirty="0" smtClean="0">
                <a:solidFill>
                  <a:srgbClr val="003374"/>
                </a:solidFill>
                <a:latin typeface="Constantia" panose="02030602050306030303" pitchFamily="18" charset="0"/>
                <a:cs typeface="Times New Roman" panose="02020603050405020304" pitchFamily="18" charset="0"/>
              </a:rPr>
              <a:t> года</a:t>
            </a:r>
            <a:r>
              <a:rPr lang="ru-RU" sz="1200" dirty="0">
                <a:solidFill>
                  <a:srgbClr val="003374"/>
                </a:solidFill>
                <a:latin typeface="Constantia" panose="02030602050306030303" pitchFamily="18" charset="0"/>
                <a:cs typeface="Times New Roman" panose="02020603050405020304" pitchFamily="18" charset="0"/>
              </a:rPr>
              <a:t>. Было ему всего </a:t>
            </a:r>
            <a:r>
              <a:rPr lang="ru-RU" sz="1200" dirty="0" smtClean="0">
                <a:solidFill>
                  <a:srgbClr val="003374"/>
                </a:solidFill>
                <a:latin typeface="Times New Roman" panose="02020603050405020304" pitchFamily="18" charset="0"/>
                <a:cs typeface="Times New Roman" panose="02020603050405020304" pitchFamily="18" charset="0"/>
              </a:rPr>
              <a:t>17</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лет. На фронт Алексея совсем не брали, так как у него было очень плохое зрение. В военкомате его заметил командир лётного полка </a:t>
            </a:r>
            <a:r>
              <a:rPr lang="ru-RU" sz="1200" dirty="0" smtClean="0">
                <a:solidFill>
                  <a:srgbClr val="003374"/>
                </a:solidFill>
                <a:latin typeface="Times New Roman" panose="02020603050405020304" pitchFamily="18" charset="0"/>
                <a:cs typeface="Times New Roman" panose="02020603050405020304" pitchFamily="18" charset="0"/>
              </a:rPr>
              <a:t>1-</a:t>
            </a:r>
            <a:r>
              <a:rPr lang="ru-RU" sz="1200" dirty="0" smtClean="0">
                <a:solidFill>
                  <a:srgbClr val="003374"/>
                </a:solidFill>
                <a:latin typeface="Constantia" panose="02030602050306030303" pitchFamily="18" charset="0"/>
                <a:cs typeface="Times New Roman" panose="02020603050405020304" pitchFamily="18" charset="0"/>
              </a:rPr>
              <a:t>го </a:t>
            </a:r>
            <a:r>
              <a:rPr lang="ru-RU" sz="1200" dirty="0">
                <a:solidFill>
                  <a:srgbClr val="003374"/>
                </a:solidFill>
                <a:latin typeface="Constantia" panose="02030602050306030303" pitchFamily="18" charset="0"/>
                <a:cs typeface="Times New Roman" panose="02020603050405020304" pitchFamily="18" charset="0"/>
              </a:rPr>
              <a:t>Украинского фронта и взял Алексея подносчиком бомб и снарядов к самолетам (г. Житомир).</a:t>
            </a:r>
          </a:p>
          <a:p>
            <a:pPr algn="just"/>
            <a:r>
              <a:rPr lang="ru-RU" sz="1200" dirty="0" smtClean="0">
                <a:solidFill>
                  <a:srgbClr val="003374"/>
                </a:solidFill>
                <a:latin typeface="Constantia" panose="02030602050306030303" pitchFamily="18" charset="0"/>
                <a:cs typeface="Times New Roman" panose="02020603050405020304" pitchFamily="18" charset="0"/>
              </a:rPr>
              <a:t>   Прилетали </a:t>
            </a:r>
            <a:r>
              <a:rPr lang="ru-RU" sz="1200" dirty="0">
                <a:solidFill>
                  <a:srgbClr val="003374"/>
                </a:solidFill>
                <a:latin typeface="Constantia" panose="02030602050306030303" pitchFamily="18" charset="0"/>
                <a:cs typeface="Times New Roman" panose="02020603050405020304" pitchFamily="18" charset="0"/>
              </a:rPr>
              <a:t>на аэродром с задания уставшие лётчики и шли отдыхать. В это время аэродромная команда, где и служил Алексей, готовила самолет к новому вылету. Дедушка Леша подвешивал бомбы к днищу самолета. Бомбы были очень тяжелые, но уронить их было нельзя, так как при падении бомбы могли взорваться. Работал почти постоянно. Приходилось подвешивать до сотни бомб без отдыха.  Мало оставалось времени на сон и отдых. Кроме того аэродромы часто бомбили вражеские самолеты. Алексею и его товарищам приходилось снаряжать наши боевые самолеты под непрерывным огнем. </a:t>
            </a:r>
          </a:p>
          <a:p>
            <a:pPr algn="just"/>
            <a:r>
              <a:rPr lang="ru-RU" sz="1200" dirty="0" smtClean="0">
                <a:solidFill>
                  <a:srgbClr val="003374"/>
                </a:solidFill>
                <a:latin typeface="Constantia" panose="02030602050306030303" pitchFamily="18" charset="0"/>
                <a:cs typeface="Times New Roman" panose="02020603050405020304" pitchFamily="18" charset="0"/>
              </a:rPr>
              <a:t>   Хотя </a:t>
            </a:r>
            <a:r>
              <a:rPr lang="ru-RU" sz="1200" dirty="0">
                <a:solidFill>
                  <a:srgbClr val="003374"/>
                </a:solidFill>
                <a:latin typeface="Constantia" panose="02030602050306030303" pitchFamily="18" charset="0"/>
                <a:cs typeface="Times New Roman" panose="02020603050405020304" pitchFamily="18" charset="0"/>
              </a:rPr>
              <a:t>Алексей Петрович не участвовал непосредственно в сражениях на полях войны, я считаю, что он внес свой посильный вклад в Победу над фашистской Германией. Он Ветеран Великой Отечественной войны и имеет медаль Жукова и юбилейные медали</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Алексей Петрович ушел из жизни в </a:t>
            </a:r>
            <a:r>
              <a:rPr lang="ru-RU" sz="1200" dirty="0" smtClean="0">
                <a:solidFill>
                  <a:srgbClr val="003374"/>
                </a:solidFill>
                <a:latin typeface="Times New Roman" panose="02020603050405020304" pitchFamily="18" charset="0"/>
                <a:cs typeface="Times New Roman" panose="02020603050405020304" pitchFamily="18" charset="0"/>
              </a:rPr>
              <a:t>2013</a:t>
            </a:r>
            <a:r>
              <a:rPr lang="ru-RU" sz="1200" dirty="0" smtClean="0">
                <a:solidFill>
                  <a:srgbClr val="003374"/>
                </a:solidFill>
                <a:latin typeface="Constantia" panose="02030602050306030303" pitchFamily="18" charset="0"/>
                <a:cs typeface="Times New Roman" panose="02020603050405020304" pitchFamily="18" charset="0"/>
              </a:rPr>
              <a:t> году.</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Калинина Любовь </a:t>
            </a:r>
            <a:r>
              <a:rPr lang="ru-RU" sz="1100" dirty="0" smtClean="0">
                <a:latin typeface="Constantia" panose="02030602050306030303" pitchFamily="18" charset="0"/>
                <a:cs typeface="MV Boli" pitchFamily="2" charset="0"/>
              </a:rPr>
              <a:t>Юрьевна,</a:t>
            </a: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специалист отдела </a:t>
            </a:r>
            <a:r>
              <a:rPr lang="ru-RU" sz="1100" dirty="0">
                <a:latin typeface="Times New Roman" panose="02020603050405020304" pitchFamily="18" charset="0"/>
                <a:cs typeface="Times New Roman" panose="02020603050405020304" pitchFamily="18" charset="0"/>
              </a:rPr>
              <a:t>№ </a:t>
            </a:r>
            <a:r>
              <a:rPr lang="ru-RU" sz="1100" dirty="0" smtClean="0">
                <a:latin typeface="Times New Roman" panose="02020603050405020304" pitchFamily="18" charset="0"/>
                <a:cs typeface="Times New Roman" panose="02020603050405020304" pitchFamily="18" charset="0"/>
              </a:rPr>
              <a:t>6</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4\В работу\Марьенков_Алексей_Петрович\Марьенков_Алексей_Петрович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0294" y="580416"/>
            <a:ext cx="4176422" cy="542462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616026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21194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4" y="732367"/>
            <a:ext cx="4218809" cy="492442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АРИСТОВ</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ИВАНОВИЧ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Мой дедушка Аристов Николай Иванович родился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21</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декабря </a:t>
            </a:r>
            <a:r>
              <a:rPr lang="ru-RU" sz="1200" dirty="0" smtClean="0">
                <a:solidFill>
                  <a:srgbClr val="003374"/>
                </a:solidFill>
                <a:latin typeface="Times New Roman" panose="02020603050405020304" pitchFamily="18" charset="0"/>
                <a:cs typeface="Times New Roman" panose="02020603050405020304" pitchFamily="18" charset="0"/>
              </a:rPr>
              <a:t>1925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в деревне Колбино Макарьевского </a:t>
            </a:r>
            <a:r>
              <a:rPr lang="ru-RU" sz="1200" dirty="0" smtClean="0">
                <a:solidFill>
                  <a:srgbClr val="003374"/>
                </a:solidFill>
                <a:latin typeface="Constantia" panose="02030602050306030303" pitchFamily="18" charset="0"/>
                <a:cs typeface="Times New Roman" panose="02020603050405020304" pitchFamily="18" charset="0"/>
              </a:rPr>
              <a:t>района Костромской </a:t>
            </a:r>
            <a:r>
              <a:rPr lang="ru-RU" sz="1200" dirty="0">
                <a:solidFill>
                  <a:srgbClr val="003374"/>
                </a:solidFill>
                <a:latin typeface="Constantia" panose="02030602050306030303" pitchFamily="18" charset="0"/>
                <a:cs typeface="Times New Roman" panose="02020603050405020304" pitchFamily="18" charset="0"/>
              </a:rPr>
              <a:t>области. В декабре </a:t>
            </a:r>
            <a:r>
              <a:rPr lang="ru-RU" sz="1200" dirty="0" smtClean="0">
                <a:solidFill>
                  <a:srgbClr val="003374"/>
                </a:solidFill>
                <a:latin typeface="Times New Roman" panose="02020603050405020304" pitchFamily="18" charset="0"/>
                <a:cs typeface="Times New Roman" panose="02020603050405020304" pitchFamily="18" charset="0"/>
              </a:rPr>
              <a:t>1942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ему исполнилось </a:t>
            </a:r>
            <a:r>
              <a:rPr lang="ru-RU" sz="1200" dirty="0">
                <a:solidFill>
                  <a:srgbClr val="003374"/>
                </a:solidFill>
                <a:latin typeface="Times New Roman" panose="02020603050405020304" pitchFamily="18" charset="0"/>
                <a:cs typeface="Times New Roman" panose="02020603050405020304" pitchFamily="18" charset="0"/>
              </a:rPr>
              <a:t>17</a:t>
            </a:r>
            <a:r>
              <a:rPr lang="ru-RU" sz="1200" dirty="0">
                <a:solidFill>
                  <a:srgbClr val="003374"/>
                </a:solidFill>
                <a:latin typeface="Constantia" panose="02030602050306030303" pitchFamily="18" charset="0"/>
                <a:cs typeface="Times New Roman" panose="02020603050405020304" pitchFamily="18" charset="0"/>
              </a:rPr>
              <a:t> лет, </a:t>
            </a:r>
            <a:r>
              <a:rPr lang="ru-RU" sz="1200" dirty="0" smtClean="0">
                <a:solidFill>
                  <a:srgbClr val="003374"/>
                </a:solidFill>
                <a:latin typeface="Constantia" panose="02030602050306030303" pitchFamily="18" charset="0"/>
                <a:cs typeface="Times New Roman" panose="02020603050405020304" pitchFamily="18" charset="0"/>
              </a:rPr>
              <a:t>а в </a:t>
            </a:r>
            <a:r>
              <a:rPr lang="ru-RU" sz="1200" dirty="0">
                <a:solidFill>
                  <a:srgbClr val="003374"/>
                </a:solidFill>
                <a:latin typeface="Constantia" panose="02030602050306030303" pitchFamily="18" charset="0"/>
                <a:cs typeface="Times New Roman" panose="02020603050405020304" pitchFamily="18" charset="0"/>
              </a:rPr>
              <a:t>январе </a:t>
            </a:r>
            <a:r>
              <a:rPr lang="ru-RU" sz="1200" dirty="0" smtClean="0">
                <a:solidFill>
                  <a:srgbClr val="003374"/>
                </a:solidFill>
                <a:latin typeface="Times New Roman" panose="02020603050405020304" pitchFamily="18" charset="0"/>
                <a:cs typeface="Times New Roman" panose="02020603050405020304" pitchFamily="18" charset="0"/>
              </a:rPr>
              <a:t>1943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был призван на военную службу на </a:t>
            </a:r>
            <a:r>
              <a:rPr lang="ru-RU" sz="1200" dirty="0" smtClean="0">
                <a:solidFill>
                  <a:srgbClr val="003374"/>
                </a:solidFill>
                <a:latin typeface="Constantia" panose="02030602050306030303" pitchFamily="18" charset="0"/>
                <a:cs typeface="Times New Roman" panose="02020603050405020304" pitchFamily="18" charset="0"/>
              </a:rPr>
              <a:t>защиту Родины </a:t>
            </a:r>
            <a:r>
              <a:rPr lang="ru-RU" sz="1200" dirty="0">
                <a:solidFill>
                  <a:srgbClr val="003374"/>
                </a:solidFill>
                <a:latin typeface="Constantia" panose="02030602050306030303" pitchFamily="18" charset="0"/>
                <a:cs typeface="Times New Roman" panose="02020603050405020304" pitchFamily="18" charset="0"/>
              </a:rPr>
              <a:t>от гитлеровских захватчиков. Военную присягу принял </a:t>
            </a:r>
            <a:r>
              <a:rPr lang="ru-RU" sz="1200" dirty="0">
                <a:solidFill>
                  <a:srgbClr val="003374"/>
                </a:solidFill>
                <a:latin typeface="Times New Roman" panose="02020603050405020304" pitchFamily="18" charset="0"/>
                <a:cs typeface="Times New Roman" panose="02020603050405020304" pitchFamily="18" charset="0"/>
              </a:rPr>
              <a:t>1</a:t>
            </a:r>
            <a:r>
              <a:rPr lang="ru-RU" sz="1200" dirty="0">
                <a:solidFill>
                  <a:srgbClr val="003374"/>
                </a:solidFill>
                <a:latin typeface="Constantia" panose="02030602050306030303" pitchFamily="18" charset="0"/>
                <a:cs typeface="Times New Roman" panose="02020603050405020304" pitchFamily="18" charset="0"/>
              </a:rPr>
              <a:t> марта </a:t>
            </a:r>
            <a:r>
              <a:rPr lang="ru-RU" sz="1200" dirty="0" smtClean="0">
                <a:solidFill>
                  <a:srgbClr val="003374"/>
                </a:solidFill>
                <a:latin typeface="Times New Roman" panose="02020603050405020304" pitchFamily="18" charset="0"/>
                <a:cs typeface="Times New Roman" panose="02020603050405020304" pitchFamily="18" charset="0"/>
              </a:rPr>
              <a:t>1943 </a:t>
            </a:r>
            <a:r>
              <a:rPr lang="ru-RU" sz="1200" dirty="0" smtClean="0">
                <a:solidFill>
                  <a:srgbClr val="003374"/>
                </a:solidFill>
                <a:latin typeface="Constantia" panose="02030602050306030303" pitchFamily="18" charset="0"/>
                <a:cs typeface="Times New Roman" panose="02020603050405020304" pitchFamily="18" charset="0"/>
              </a:rPr>
              <a:t>года.</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С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Times New Roman" panose="02020603050405020304" pitchFamily="18" charset="0"/>
              </a:rPr>
              <a:t> мая </a:t>
            </a:r>
            <a:r>
              <a:rPr lang="ru-RU" sz="1200" dirty="0" smtClean="0">
                <a:solidFill>
                  <a:srgbClr val="003374"/>
                </a:solidFill>
                <a:latin typeface="Times New Roman" panose="02020603050405020304" pitchFamily="18" charset="0"/>
                <a:cs typeface="Times New Roman" panose="02020603050405020304" pitchFamily="18" charset="0"/>
              </a:rPr>
              <a:t>1943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по май </a:t>
            </a:r>
            <a:r>
              <a:rPr lang="ru-RU" sz="1200" dirty="0" smtClean="0">
                <a:solidFill>
                  <a:srgbClr val="003374"/>
                </a:solidFill>
                <a:latin typeface="Times New Roman" panose="02020603050405020304" pitchFamily="18" charset="0"/>
                <a:cs typeface="Times New Roman" panose="02020603050405020304" pitchFamily="18" charset="0"/>
              </a:rPr>
              <a:t>1945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участвовал в боевых действиях в составе </a:t>
            </a:r>
            <a:r>
              <a:rPr lang="ru-RU" sz="1200" dirty="0" smtClean="0">
                <a:solidFill>
                  <a:srgbClr val="003374"/>
                </a:solidFill>
                <a:latin typeface="Times New Roman" panose="02020603050405020304" pitchFamily="18" charset="0"/>
                <a:cs typeface="Times New Roman" panose="02020603050405020304" pitchFamily="18" charset="0"/>
              </a:rPr>
              <a:t>383</a:t>
            </a:r>
            <a:r>
              <a:rPr lang="ru-RU" sz="1200" dirty="0" smtClean="0">
                <a:solidFill>
                  <a:srgbClr val="003374"/>
                </a:solidFill>
                <a:latin typeface="Constantia" panose="02030602050306030303" pitchFamily="18" charset="0"/>
                <a:cs typeface="Times New Roman" panose="02020603050405020304" pitchFamily="18" charset="0"/>
              </a:rPr>
              <a:t> зенитно-артиллерийского </a:t>
            </a:r>
            <a:r>
              <a:rPr lang="ru-RU" sz="1200" dirty="0">
                <a:solidFill>
                  <a:srgbClr val="003374"/>
                </a:solidFill>
                <a:latin typeface="Constantia" panose="02030602050306030303" pitchFamily="18" charset="0"/>
                <a:cs typeface="Times New Roman" panose="02020603050405020304" pitchFamily="18" charset="0"/>
              </a:rPr>
              <a:t>полка </a:t>
            </a:r>
            <a:r>
              <a:rPr lang="ru-RU" sz="1200" dirty="0" smtClean="0">
                <a:solidFill>
                  <a:srgbClr val="003374"/>
                </a:solidFill>
                <a:latin typeface="Constantia" panose="02030602050306030303" pitchFamily="18" charset="0"/>
                <a:cs typeface="Times New Roman" panose="02020603050405020304" pitchFamily="18" charset="0"/>
              </a:rPr>
              <a:t>войск противовоздушной </a:t>
            </a:r>
            <a:r>
              <a:rPr lang="ru-RU" sz="1200" dirty="0">
                <a:solidFill>
                  <a:srgbClr val="003374"/>
                </a:solidFill>
                <a:latin typeface="Constantia" panose="02030602050306030303" pitchFamily="18" charset="0"/>
                <a:cs typeface="Times New Roman" panose="02020603050405020304" pitchFamily="18" charset="0"/>
              </a:rPr>
              <a:t>обороны. </a:t>
            </a:r>
            <a:r>
              <a:rPr lang="ru-RU" sz="1200" dirty="0" smtClean="0">
                <a:solidFill>
                  <a:srgbClr val="003374"/>
                </a:solidFill>
                <a:latin typeface="Constantia" panose="02030602050306030303" pitchFamily="18" charset="0"/>
                <a:cs typeface="Times New Roman" panose="02020603050405020304" pitchFamily="18" charset="0"/>
              </a:rPr>
              <a:t>Был </a:t>
            </a:r>
            <a:r>
              <a:rPr lang="ru-RU" sz="1200" dirty="0">
                <a:solidFill>
                  <a:srgbClr val="003374"/>
                </a:solidFill>
                <a:latin typeface="Constantia" panose="02030602050306030303" pitchFamily="18" charset="0"/>
                <a:cs typeface="Times New Roman" panose="02020603050405020304" pitchFamily="18" charset="0"/>
              </a:rPr>
              <a:t>командиром орудия. Участвовал в боях за Молдавию, Румынию, Венгрию. Войну закончил в Будапеште (Венгрия).</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 </a:t>
            </a:r>
            <a:r>
              <a:rPr lang="ru-RU" sz="1200" dirty="0">
                <a:solidFill>
                  <a:srgbClr val="003374"/>
                </a:solidFill>
                <a:latin typeface="Constantia" panose="02030602050306030303" pitchFamily="18" charset="0"/>
                <a:cs typeface="Times New Roman" panose="02020603050405020304" pitchFamily="18" charset="0"/>
              </a:rPr>
              <a:t>войны служил еще </a:t>
            </a:r>
            <a:r>
              <a:rPr lang="ru-RU" sz="1200" dirty="0">
                <a:solidFill>
                  <a:srgbClr val="003374"/>
                </a:solidFill>
                <a:latin typeface="Times New Roman" panose="02020603050405020304" pitchFamily="18" charset="0"/>
                <a:cs typeface="Times New Roman" panose="02020603050405020304" pitchFamily="18" charset="0"/>
              </a:rPr>
              <a:t>5</a:t>
            </a:r>
            <a:r>
              <a:rPr lang="ru-RU" sz="1200" dirty="0">
                <a:solidFill>
                  <a:srgbClr val="003374"/>
                </a:solidFill>
                <a:latin typeface="Constantia" panose="02030602050306030303" pitchFamily="18" charset="0"/>
                <a:cs typeface="Times New Roman" panose="02020603050405020304" pitchFamily="18" charset="0"/>
              </a:rPr>
              <a:t> лет, вернулся в родные края в </a:t>
            </a:r>
            <a:r>
              <a:rPr lang="ru-RU" sz="1200" dirty="0" smtClean="0">
                <a:solidFill>
                  <a:srgbClr val="003374"/>
                </a:solidFill>
                <a:latin typeface="Times New Roman" panose="02020603050405020304" pitchFamily="18" charset="0"/>
                <a:cs typeface="Times New Roman" panose="02020603050405020304" pitchFamily="18" charset="0"/>
              </a:rPr>
              <a:t>1950 </a:t>
            </a:r>
            <a:r>
              <a:rPr lang="ru-RU" sz="1200" dirty="0" smtClean="0">
                <a:solidFill>
                  <a:srgbClr val="003374"/>
                </a:solidFill>
                <a:latin typeface="Constantia" panose="02030602050306030303" pitchFamily="18" charset="0"/>
                <a:cs typeface="Times New Roman" panose="02020603050405020304" pitchFamily="18" charset="0"/>
              </a:rPr>
              <a:t>году. В </a:t>
            </a:r>
            <a:r>
              <a:rPr lang="ru-RU" sz="1200" dirty="0" smtClean="0">
                <a:solidFill>
                  <a:srgbClr val="003374"/>
                </a:solidFill>
                <a:latin typeface="Times New Roman" panose="02020603050405020304" pitchFamily="18" charset="0"/>
                <a:cs typeface="Times New Roman" panose="02020603050405020304" pitchFamily="18" charset="0"/>
              </a:rPr>
              <a:t>1952 </a:t>
            </a:r>
            <a:r>
              <a:rPr lang="ru-RU" sz="1200" dirty="0" smtClean="0">
                <a:solidFill>
                  <a:srgbClr val="003374"/>
                </a:solidFill>
                <a:latin typeface="Constantia" panose="02030602050306030303" pitchFamily="18" charset="0"/>
                <a:cs typeface="Times New Roman" panose="02020603050405020304" pitchFamily="18" charset="0"/>
              </a:rPr>
              <a:t>году </a:t>
            </a:r>
            <a:r>
              <a:rPr lang="ru-RU" sz="1200" dirty="0">
                <a:solidFill>
                  <a:srgbClr val="003374"/>
                </a:solidFill>
                <a:latin typeface="Constantia" panose="02030602050306030303" pitchFamily="18" charset="0"/>
                <a:cs typeface="Times New Roman" panose="02020603050405020304" pitchFamily="18" charset="0"/>
              </a:rPr>
              <a:t>женился, в браке родили двух сыновей и дочь. Работал в лесной промышленности в Березниковском лесопункте Понизовского леспромхоза. Прошел путь от мастера лесозаготовки до руководителя лесопункта. Под его руководством </a:t>
            </a:r>
            <a:r>
              <a:rPr lang="ru-RU" sz="1200" dirty="0" smtClean="0">
                <a:solidFill>
                  <a:srgbClr val="003374"/>
                </a:solidFill>
                <a:latin typeface="Constantia" panose="02030602050306030303" pitchFamily="18" charset="0"/>
                <a:cs typeface="Times New Roman" panose="02020603050405020304" pitchFamily="18" charset="0"/>
              </a:rPr>
              <a:t>лесопункт всегда добивался отличных результатов</a:t>
            </a:r>
            <a:r>
              <a:rPr lang="ru-RU" sz="1200" dirty="0">
                <a:solidFill>
                  <a:srgbClr val="003374"/>
                </a:solidFill>
                <a:latin typeface="Constantia" panose="02030602050306030303" pitchFamily="18" charset="0"/>
                <a:cs typeface="Times New Roman" panose="02020603050405020304" pitchFamily="18" charset="0"/>
              </a:rPr>
              <a:t>, был одним из передовых в леспромхозе.</a:t>
            </a:r>
          </a:p>
          <a:p>
            <a:pPr algn="just"/>
            <a:r>
              <a:rPr lang="ru-RU" sz="1200" dirty="0" smtClean="0">
                <a:solidFill>
                  <a:srgbClr val="003374"/>
                </a:solidFill>
                <a:latin typeface="Constantia" panose="02030602050306030303" pitchFamily="18" charset="0"/>
                <a:cs typeface="Times New Roman" panose="02020603050405020304" pitchFamily="18" charset="0"/>
              </a:rPr>
              <a:t>   Имеет </a:t>
            </a:r>
            <a:r>
              <a:rPr lang="ru-RU" sz="1200" dirty="0">
                <a:solidFill>
                  <a:srgbClr val="003374"/>
                </a:solidFill>
                <a:latin typeface="Constantia" panose="02030602050306030303" pitchFamily="18" charset="0"/>
                <a:cs typeface="Times New Roman" panose="02020603050405020304" pitchFamily="18" charset="0"/>
              </a:rPr>
              <a:t>много почетных грамот и медалей, орден «Знак Почета», орден </a:t>
            </a:r>
            <a:r>
              <a:rPr lang="ru-RU" sz="1200" dirty="0" smtClean="0">
                <a:solidFill>
                  <a:srgbClr val="003374"/>
                </a:solidFill>
                <a:latin typeface="Constantia" panose="02030602050306030303" pitchFamily="18" charset="0"/>
                <a:cs typeface="Times New Roman" panose="02020603050405020304" pitchFamily="18" charset="0"/>
              </a:rPr>
              <a:t> Жукова.</a:t>
            </a:r>
          </a:p>
          <a:p>
            <a:pPr algn="just"/>
            <a:r>
              <a:rPr lang="ru-RU" sz="1200" dirty="0" smtClean="0">
                <a:solidFill>
                  <a:srgbClr val="003374"/>
                </a:solidFill>
                <a:latin typeface="Constantia" panose="02030602050306030303" pitchFamily="18" charset="0"/>
                <a:cs typeface="Times New Roman" panose="02020603050405020304" pitchFamily="18" charset="0"/>
              </a:rPr>
              <a:t>   Николай </a:t>
            </a:r>
            <a:r>
              <a:rPr lang="ru-RU" sz="1200" dirty="0">
                <a:solidFill>
                  <a:srgbClr val="003374"/>
                </a:solidFill>
                <a:latin typeface="Constantia" panose="02030602050306030303" pitchFamily="18" charset="0"/>
                <a:cs typeface="Times New Roman" panose="02020603050405020304" pitchFamily="18" charset="0"/>
              </a:rPr>
              <a:t>Иванович </a:t>
            </a:r>
            <a:r>
              <a:rPr lang="ru-RU" sz="1200" dirty="0" smtClean="0">
                <a:solidFill>
                  <a:srgbClr val="003374"/>
                </a:solidFill>
                <a:latin typeface="Constantia" panose="02030602050306030303" pitchFamily="18" charset="0"/>
                <a:cs typeface="Times New Roman" panose="02020603050405020304" pitchFamily="18" charset="0"/>
              </a:rPr>
              <a:t> ушел из жизни </a:t>
            </a:r>
            <a:r>
              <a:rPr lang="ru-RU" sz="1200" dirty="0">
                <a:solidFill>
                  <a:srgbClr val="003374"/>
                </a:solidFill>
                <a:latin typeface="Times New Roman" panose="02020603050405020304"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6 </a:t>
            </a:r>
            <a:r>
              <a:rPr lang="ru-RU" sz="1200" dirty="0" smtClean="0">
                <a:solidFill>
                  <a:srgbClr val="003374"/>
                </a:solidFill>
                <a:latin typeface="Constantia" panose="02030602050306030303" pitchFamily="18" charset="0"/>
                <a:cs typeface="Times New Roman" panose="02020603050405020304" pitchFamily="18" charset="0"/>
              </a:rPr>
              <a:t>марта</a:t>
            </a:r>
            <a:r>
              <a:rPr lang="ru-RU" sz="1200" dirty="0" smtClean="0">
                <a:solidFill>
                  <a:srgbClr val="003374"/>
                </a:solidFill>
                <a:latin typeface="Times New Roman" panose="02020603050405020304" pitchFamily="18" charset="0"/>
                <a:cs typeface="Times New Roman" panose="02020603050405020304" pitchFamily="18" charset="0"/>
              </a:rPr>
              <a:t> 2010 </a:t>
            </a:r>
            <a:r>
              <a:rPr lang="ru-RU" sz="1200" dirty="0" smtClean="0">
                <a:solidFill>
                  <a:srgbClr val="003374"/>
                </a:solidFill>
                <a:latin typeface="Constantia" panose="02030602050306030303" pitchFamily="18" charset="0"/>
                <a:cs typeface="Times New Roman" panose="02020603050405020304" pitchFamily="18" charset="0"/>
              </a:rPr>
              <a:t>года</a:t>
            </a:r>
            <a:r>
              <a:rPr lang="ru-RU" sz="1200" dirty="0" smtClean="0">
                <a:solidFill>
                  <a:srgbClr val="003374"/>
                </a:solidFill>
                <a:latin typeface="Times New Roman" panose="02020603050405020304" pitchFamily="18" charset="0"/>
                <a:cs typeface="Times New Roman" panose="02020603050405020304" pitchFamily="18" charset="0"/>
              </a:rPr>
              <a:t>.</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Медникова Анна Владимировна,</a:t>
            </a:r>
          </a:p>
          <a:p>
            <a:pPr indent="72000"/>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пециалист отдела </a:t>
            </a:r>
            <a:r>
              <a:rPr lang="ru-RU" sz="1100" dirty="0" smtClean="0">
                <a:latin typeface="Times New Roman" panose="02020603050405020304" pitchFamily="18" charset="0"/>
                <a:cs typeface="Times New Roman" panose="02020603050405020304" pitchFamily="18" charset="0"/>
              </a:rPr>
              <a:t>расходов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p:cNvPicPr/>
          <p:nvPr/>
        </p:nvPicPr>
        <p:blipFill rotWithShape="1">
          <a:blip r:embed="rId6" cstate="print">
            <a:extLst>
              <a:ext uri="{28A0092B-C50C-407E-A947-70E740481C1C}">
                <a14:useLocalDpi xmlns:a14="http://schemas.microsoft.com/office/drawing/2010/main" val="0"/>
              </a:ext>
            </a:extLst>
          </a:blip>
          <a:srcRect l="27885" t="5129" r="27725" b="8546"/>
          <a:stretch/>
        </p:blipFill>
        <p:spPr bwMode="auto">
          <a:xfrm>
            <a:off x="4690294" y="603849"/>
            <a:ext cx="4140000" cy="5152759"/>
          </a:xfrm>
          <a:prstGeom prst="rect">
            <a:avLst/>
          </a:prstGeom>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223742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5" y="882968"/>
            <a:ext cx="4218809" cy="455509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СТРЕКАЛОВ</a:t>
            </a:r>
          </a:p>
          <a:p>
            <a:pPr algn="ctr">
              <a:spcAft>
                <a:spcPts val="400"/>
              </a:spcAft>
            </a:pPr>
            <a:r>
              <a:rPr lang="ru-RU" sz="1400" b="1" dirty="0" smtClean="0">
                <a:solidFill>
                  <a:srgbClr val="C00000"/>
                </a:solidFill>
                <a:latin typeface="Constantia" panose="02030602050306030303" pitchFamily="18" charset="0"/>
                <a:cs typeface="MV Boli" pitchFamily="2" charset="0"/>
              </a:rPr>
              <a:t>ВАСИЛИЙ   ПЕТРОВИЧ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нашей семье мы чтим память дедушки Стрекалова Василия Петровича. Родился он в городе Баку, в </a:t>
            </a:r>
            <a:r>
              <a:rPr lang="ru-RU" sz="1200" dirty="0">
                <a:solidFill>
                  <a:srgbClr val="003374"/>
                </a:solidFill>
                <a:latin typeface="Times New Roman" panose="02020603050405020304" pitchFamily="18" charset="0"/>
                <a:cs typeface="Times New Roman" panose="02020603050405020304" pitchFamily="18" charset="0"/>
              </a:rPr>
              <a:t>1898</a:t>
            </a:r>
            <a:r>
              <a:rPr lang="ru-RU" sz="1200" dirty="0">
                <a:solidFill>
                  <a:srgbClr val="003374"/>
                </a:solidFill>
                <a:latin typeface="Constantia" panose="02030602050306030303" pitchFamily="18" charset="0"/>
                <a:cs typeface="Times New Roman" panose="02020603050405020304" pitchFamily="18" charset="0"/>
              </a:rPr>
              <a:t> году.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был призван на фронт. Воевал на южных участках фронта. Стрекалов В. П. награжден высшей государственной наградой СССР – Орденом Ленина. Первый Орден он получил в </a:t>
            </a:r>
            <a:r>
              <a:rPr lang="ru-RU" sz="1200" dirty="0">
                <a:solidFill>
                  <a:srgbClr val="003374"/>
                </a:solidFill>
                <a:latin typeface="Times New Roman" panose="02020603050405020304" pitchFamily="18" charset="0"/>
                <a:cs typeface="Times New Roman" panose="02020603050405020304" pitchFamily="18" charset="0"/>
              </a:rPr>
              <a:t>1938</a:t>
            </a:r>
            <a:r>
              <a:rPr lang="ru-RU" sz="1200" dirty="0">
                <a:solidFill>
                  <a:srgbClr val="003374"/>
                </a:solidFill>
                <a:latin typeface="Constantia" panose="02030602050306030303" pitchFamily="18" charset="0"/>
                <a:cs typeface="Times New Roman" panose="02020603050405020304" pitchFamily="18" charset="0"/>
              </a:rPr>
              <a:t> году. Но особенно дорог второй Орден Ленина, которым его наградили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за открытие нефтяного месторождения. </a:t>
            </a:r>
          </a:p>
          <a:p>
            <a:pPr algn="just"/>
            <a:r>
              <a:rPr lang="ru-RU" sz="1200" dirty="0" smtClean="0">
                <a:solidFill>
                  <a:srgbClr val="003374"/>
                </a:solidFill>
                <a:latin typeface="Constantia" panose="02030602050306030303" pitchFamily="18" charset="0"/>
                <a:cs typeface="Times New Roman" panose="02020603050405020304" pitchFamily="18" charset="0"/>
              </a:rPr>
              <a:t>   Дедушку </a:t>
            </a:r>
            <a:r>
              <a:rPr lang="ru-RU" sz="1200" dirty="0">
                <a:solidFill>
                  <a:srgbClr val="003374"/>
                </a:solidFill>
                <a:latin typeface="Constantia" panose="02030602050306030303" pitchFamily="18" charset="0"/>
                <a:cs typeface="Times New Roman" panose="02020603050405020304" pitchFamily="18" charset="0"/>
              </a:rPr>
              <a:t>как специалиста отозвали с фронта обратно, в город Баку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Подвиг бакинских нефтяников в годы войны – одна из славных страниц в истории. </a:t>
            </a:r>
            <a:r>
              <a:rPr lang="ru-RU" sz="1200" dirty="0" smtClean="0">
                <a:solidFill>
                  <a:srgbClr val="003374"/>
                </a:solidFill>
                <a:latin typeface="Constantia" panose="02030602050306030303" pitchFamily="18" charset="0"/>
                <a:cs typeface="Times New Roman" panose="02020603050405020304" pitchFamily="18" charset="0"/>
              </a:rPr>
              <a:t>       Баку </a:t>
            </a:r>
            <a:r>
              <a:rPr lang="ru-RU" sz="1200" dirty="0">
                <a:solidFill>
                  <a:srgbClr val="003374"/>
                </a:solidFill>
                <a:latin typeface="Constantia" panose="02030602050306030303" pitchFamily="18" charset="0"/>
                <a:cs typeface="Times New Roman" panose="02020603050405020304" pitchFamily="18" charset="0"/>
              </a:rPr>
              <a:t>– главный поставщик нефтепродуктов для фронта и тыла страны. В начале войны бакинские нефтяники своим героическим трудом добились рекордной добычи нефти. И мы гордимся, что в этот подвиг внес свой значительный вклад мой дедушка. </a:t>
            </a:r>
          </a:p>
          <a:p>
            <a:pPr algn="just"/>
            <a:r>
              <a:rPr lang="ru-RU" sz="1200" dirty="0" smtClean="0">
                <a:solidFill>
                  <a:srgbClr val="003374"/>
                </a:solidFill>
                <a:latin typeface="Constantia" panose="02030602050306030303" pitchFamily="18" charset="0"/>
                <a:cs typeface="Times New Roman" panose="02020603050405020304" pitchFamily="18" charset="0"/>
              </a:rPr>
              <a:t>   Третий </a:t>
            </a:r>
            <a:r>
              <a:rPr lang="ru-RU" sz="1200" dirty="0">
                <a:solidFill>
                  <a:srgbClr val="003374"/>
                </a:solidFill>
                <a:latin typeface="Constantia" panose="02030602050306030303" pitchFamily="18" charset="0"/>
                <a:cs typeface="Times New Roman" panose="02020603050405020304" pitchFamily="18" charset="0"/>
              </a:rPr>
              <a:t>Орден Ленина Стрекалов В.П. получил в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1948</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году за образцовое выполнение заданий по увеличению добычи нефти. </a:t>
            </a:r>
          </a:p>
          <a:p>
            <a:pPr algn="just"/>
            <a:r>
              <a:rPr lang="ru-RU" sz="1200" dirty="0" smtClean="0">
                <a:solidFill>
                  <a:srgbClr val="003374"/>
                </a:solidFill>
                <a:latin typeface="Constantia" panose="02030602050306030303" pitchFamily="18" charset="0"/>
                <a:cs typeface="Times New Roman" panose="02020603050405020304" pitchFamily="18" charset="0"/>
              </a:rPr>
              <a:t>   Умер он в </a:t>
            </a:r>
            <a:r>
              <a:rPr lang="ru-RU" sz="1200" dirty="0" smtClean="0">
                <a:solidFill>
                  <a:srgbClr val="003374"/>
                </a:solidFill>
                <a:latin typeface="Times New Roman" panose="02020603050405020304" pitchFamily="18" charset="0"/>
                <a:cs typeface="Times New Roman" panose="02020603050405020304" pitchFamily="18" charset="0"/>
              </a:rPr>
              <a:t>1993</a:t>
            </a:r>
            <a:r>
              <a:rPr lang="ru-RU" sz="1200" dirty="0" smtClean="0">
                <a:solidFill>
                  <a:srgbClr val="003374"/>
                </a:solidFill>
                <a:latin typeface="Constantia" panose="02030602050306030303" pitchFamily="18" charset="0"/>
                <a:cs typeface="Times New Roman" panose="02020603050405020304" pitchFamily="18" charset="0"/>
              </a:rPr>
              <a:t> году.</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Стрекалов Василий Петрович,</a:t>
            </a:r>
          </a:p>
          <a:p>
            <a:pPr indent="72000"/>
            <a:r>
              <a:rPr lang="ru-RU" sz="1100" dirty="0">
                <a:latin typeface="Constantia" panose="02030602050306030303" pitchFamily="18" charset="0"/>
                <a:cs typeface="MV Boli" pitchFamily="2" charset="0"/>
              </a:rPr>
              <a:t>в</a:t>
            </a:r>
            <a:r>
              <a:rPr lang="ru-RU" sz="1100" dirty="0" smtClean="0">
                <a:latin typeface="Constantia" panose="02030602050306030303" pitchFamily="18" charset="0"/>
                <a:cs typeface="MV Boli" pitchFamily="2" charset="0"/>
              </a:rPr>
              <a:t>етеран Управления</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50" name="Рисунок 2" descr="Стрекалов В.П..b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48044" y="342096"/>
            <a:ext cx="3887237" cy="5714491"/>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254563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4" y="339615"/>
            <a:ext cx="4316784" cy="583236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СТРЕКАЛОВ</a:t>
            </a:r>
          </a:p>
          <a:p>
            <a:pPr algn="ctr">
              <a:spcAft>
                <a:spcPts val="400"/>
              </a:spcAft>
            </a:pPr>
            <a:r>
              <a:rPr lang="ru-RU" sz="1400" b="1" dirty="0" smtClean="0">
                <a:solidFill>
                  <a:srgbClr val="C00000"/>
                </a:solidFill>
                <a:latin typeface="Constantia" panose="02030602050306030303" pitchFamily="18" charset="0"/>
                <a:cs typeface="MV Boli" pitchFamily="2" charset="0"/>
              </a:rPr>
              <a:t>ПЕТР   ВАСИЛЬЕВИЧ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en-US" sz="120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Хочу </a:t>
            </a:r>
            <a:r>
              <a:rPr lang="ru-RU" sz="1150" spc="-50" dirty="0">
                <a:solidFill>
                  <a:srgbClr val="003374"/>
                </a:solidFill>
                <a:latin typeface="Constantia" panose="02030602050306030303" pitchFamily="18" charset="0"/>
                <a:cs typeface="Times New Roman" panose="02020603050405020304" pitchFamily="18" charset="0"/>
              </a:rPr>
              <a:t>рассказать Вам о моём </a:t>
            </a:r>
            <a:r>
              <a:rPr lang="ru-RU" sz="1150" spc="-50" dirty="0" smtClean="0">
                <a:solidFill>
                  <a:srgbClr val="003374"/>
                </a:solidFill>
                <a:latin typeface="Constantia" panose="02030602050306030303" pitchFamily="18" charset="0"/>
                <a:cs typeface="Times New Roman" panose="02020603050405020304" pitchFamily="18" charset="0"/>
              </a:rPr>
              <a:t>отце - </a:t>
            </a:r>
            <a:r>
              <a:rPr lang="ru-RU" sz="1150" spc="-50" dirty="0">
                <a:solidFill>
                  <a:srgbClr val="003374"/>
                </a:solidFill>
                <a:latin typeface="Constantia" panose="02030602050306030303" pitchFamily="18" charset="0"/>
                <a:cs typeface="Times New Roman" panose="02020603050405020304" pitchFamily="18" charset="0"/>
              </a:rPr>
              <a:t>ветеране Великой Отечественной войны. Стрекалов Петр Васильевич родился в городе Баку в </a:t>
            </a:r>
            <a:r>
              <a:rPr lang="ru-RU" sz="1150" spc="-50" dirty="0">
                <a:solidFill>
                  <a:srgbClr val="003374"/>
                </a:solidFill>
                <a:latin typeface="Times New Roman" panose="02020603050405020304" pitchFamily="18" charset="0"/>
                <a:cs typeface="Times New Roman" panose="02020603050405020304" pitchFamily="18" charset="0"/>
              </a:rPr>
              <a:t>1920</a:t>
            </a:r>
            <a:r>
              <a:rPr lang="ru-RU" sz="1150" spc="-50" dirty="0">
                <a:solidFill>
                  <a:srgbClr val="003374"/>
                </a:solidFill>
                <a:latin typeface="Constantia" panose="02030602050306030303" pitchFamily="18" charset="0"/>
                <a:cs typeface="Times New Roman" panose="02020603050405020304" pitchFamily="18" charset="0"/>
              </a:rPr>
              <a:t> году. В </a:t>
            </a:r>
            <a:r>
              <a:rPr lang="ru-RU" sz="1150" spc="-50" dirty="0">
                <a:solidFill>
                  <a:srgbClr val="003374"/>
                </a:solidFill>
                <a:latin typeface="Times New Roman" panose="02020603050405020304" pitchFamily="18" charset="0"/>
                <a:cs typeface="Times New Roman" panose="02020603050405020304" pitchFamily="18" charset="0"/>
              </a:rPr>
              <a:t>1938</a:t>
            </a:r>
            <a:r>
              <a:rPr lang="ru-RU" sz="1150" spc="-50" dirty="0">
                <a:solidFill>
                  <a:srgbClr val="003374"/>
                </a:solidFill>
                <a:latin typeface="Constantia" panose="02030602050306030303" pitchFamily="18" charset="0"/>
                <a:cs typeface="Times New Roman" panose="02020603050405020304" pitchFamily="18" charset="0"/>
              </a:rPr>
              <a:t> году был призван в ряды РККА. Проходил службу в кавалерийском полку в Монголии. В </a:t>
            </a:r>
            <a:r>
              <a:rPr lang="ru-RU" sz="1150" spc="-50" dirty="0">
                <a:solidFill>
                  <a:srgbClr val="003374"/>
                </a:solidFill>
                <a:latin typeface="Times New Roman" panose="02020603050405020304" pitchFamily="18" charset="0"/>
                <a:cs typeface="Times New Roman" panose="02020603050405020304" pitchFamily="18" charset="0"/>
              </a:rPr>
              <a:t>1939</a:t>
            </a:r>
            <a:r>
              <a:rPr lang="ru-RU" sz="1150" spc="-50" dirty="0">
                <a:solidFill>
                  <a:srgbClr val="003374"/>
                </a:solidFill>
                <a:latin typeface="Constantia" panose="02030602050306030303" pitchFamily="18" charset="0"/>
                <a:cs typeface="Times New Roman" panose="02020603050405020304" pitchFamily="18" charset="0"/>
              </a:rPr>
              <a:t> году Монгольская народно-революционная армия совместно с бойцами Красной Армии участвовала в отражении японской агрессии против Монголии в ходе пограничной войны в районе реки Халхин-Гол. </a:t>
            </a:r>
          </a:p>
          <a:p>
            <a:pPr algn="just"/>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Весной </a:t>
            </a:r>
            <a:r>
              <a:rPr lang="ru-RU" sz="1150" spc="-50" dirty="0">
                <a:solidFill>
                  <a:srgbClr val="003374"/>
                </a:solidFill>
                <a:latin typeface="Times New Roman" panose="02020603050405020304" pitchFamily="18" charset="0"/>
                <a:cs typeface="Times New Roman" panose="02020603050405020304" pitchFamily="18" charset="0"/>
              </a:rPr>
              <a:t>1941</a:t>
            </a:r>
            <a:r>
              <a:rPr lang="ru-RU" sz="1150" spc="-50" dirty="0">
                <a:solidFill>
                  <a:srgbClr val="003374"/>
                </a:solidFill>
                <a:latin typeface="Constantia" panose="02030602050306030303" pitchFamily="18" charset="0"/>
                <a:cs typeface="Times New Roman" panose="02020603050405020304" pitchFamily="18" charset="0"/>
              </a:rPr>
              <a:t> года в связи с угрозой нападения немецко-фашистских захватчиков кавалерийские части Красной Армии из Монголии начали перебрасывать по направлению к западным границам СССР. Начало Великой Отечественной войны </a:t>
            </a:r>
            <a:r>
              <a:rPr lang="ru-RU" sz="1150" spc="-50" dirty="0" smtClean="0">
                <a:solidFill>
                  <a:srgbClr val="003374"/>
                </a:solidFill>
                <a:latin typeface="Constantia" panose="02030602050306030303" pitchFamily="18" charset="0"/>
                <a:cs typeface="Times New Roman" panose="02020603050405020304" pitchFamily="18" charset="0"/>
              </a:rPr>
              <a:t>застало</a:t>
            </a:r>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Петра </a:t>
            </a:r>
            <a:r>
              <a:rPr lang="ru-RU" sz="1150" spc="-50" dirty="0">
                <a:solidFill>
                  <a:srgbClr val="003374"/>
                </a:solidFill>
                <a:latin typeface="Constantia" panose="02030602050306030303" pitchFamily="18" charset="0"/>
                <a:cs typeface="Times New Roman" panose="02020603050405020304" pitchFamily="18" charset="0"/>
              </a:rPr>
              <a:t>Васильевича в Ростовской области, откуда его кавалерийский полк был переброшен в район </a:t>
            </a:r>
            <a:r>
              <a:rPr lang="ru-RU" sz="1150" spc="-50" dirty="0" smtClean="0">
                <a:solidFill>
                  <a:srgbClr val="003374"/>
                </a:solidFill>
                <a:latin typeface="Constantia" panose="02030602050306030303" pitchFamily="18" charset="0"/>
                <a:cs typeface="Times New Roman" panose="02020603050405020304" pitchFamily="18" charset="0"/>
              </a:rPr>
              <a:t>Смоленска</a:t>
            </a:r>
            <a:r>
              <a:rPr lang="ru-RU" sz="1150" spc="-50" dirty="0">
                <a:solidFill>
                  <a:srgbClr val="003374"/>
                </a:solidFill>
                <a:latin typeface="Constantia" panose="02030602050306030303" pitchFamily="18" charset="0"/>
                <a:cs typeface="Times New Roman" panose="02020603050405020304" pitchFamily="18" charset="0"/>
              </a:rPr>
              <a:t>. Кавалерия участвовала в большинстве крупных операций. Летом и осенью </a:t>
            </a:r>
            <a:r>
              <a:rPr lang="ru-RU" sz="1150" spc="-50" dirty="0">
                <a:solidFill>
                  <a:srgbClr val="003374"/>
                </a:solidFill>
                <a:latin typeface="Times New Roman" panose="02020603050405020304" pitchFamily="18" charset="0"/>
                <a:cs typeface="Times New Roman" panose="02020603050405020304" pitchFamily="18" charset="0"/>
              </a:rPr>
              <a:t>1941</a:t>
            </a:r>
            <a:r>
              <a:rPr lang="ru-RU" sz="1150" spc="-50" dirty="0">
                <a:solidFill>
                  <a:srgbClr val="003374"/>
                </a:solidFill>
                <a:latin typeface="Constantia" panose="02030602050306030303" pitchFamily="18" charset="0"/>
                <a:cs typeface="Times New Roman" panose="02020603050405020304" pitchFamily="18" charset="0"/>
              </a:rPr>
              <a:t> года кавалерийские соединения вели тяжёлые оборонительные </a:t>
            </a:r>
            <a:r>
              <a:rPr lang="ru-RU" sz="1150" spc="-50" dirty="0" smtClean="0">
                <a:solidFill>
                  <a:srgbClr val="003374"/>
                </a:solidFill>
                <a:latin typeface="Constantia" panose="02030602050306030303" pitchFamily="18" charset="0"/>
                <a:cs typeface="Times New Roman" panose="02020603050405020304" pitchFamily="18" charset="0"/>
              </a:rPr>
              <a:t>бои.</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Петр </a:t>
            </a:r>
            <a:r>
              <a:rPr lang="ru-RU" sz="1150" spc="-50" dirty="0">
                <a:solidFill>
                  <a:srgbClr val="003374"/>
                </a:solidFill>
                <a:latin typeface="Constantia" panose="02030602050306030303" pitchFamily="18" charset="0"/>
                <a:cs typeface="Times New Roman" panose="02020603050405020304" pitchFamily="18" charset="0"/>
              </a:rPr>
              <a:t>Васильевич прошел всю войну от начала до конца. Несколько раз попадал в плен, бежал и вновь возвращался на фронт. Освобождал Венгрию, Австрию, Германию. В </a:t>
            </a:r>
            <a:r>
              <a:rPr lang="ru-RU" sz="1150" spc="-50" dirty="0">
                <a:solidFill>
                  <a:srgbClr val="003374"/>
                </a:solidFill>
                <a:latin typeface="Times New Roman" panose="02020603050405020304" pitchFamily="18" charset="0"/>
                <a:cs typeface="Times New Roman" panose="02020603050405020304" pitchFamily="18" charset="0"/>
              </a:rPr>
              <a:t>1945</a:t>
            </a:r>
            <a:r>
              <a:rPr lang="ru-RU" sz="1150" spc="-50" dirty="0">
                <a:solidFill>
                  <a:srgbClr val="003374"/>
                </a:solidFill>
                <a:latin typeface="Constantia" panose="02030602050306030303" pitchFamily="18" charset="0"/>
                <a:cs typeface="Times New Roman" panose="02020603050405020304" pitchFamily="18" charset="0"/>
              </a:rPr>
              <a:t> году пехота и кавалерия успешно штурмовали немецкие укреплённые города. </a:t>
            </a:r>
            <a:r>
              <a:rPr lang="ru-RU" sz="1150" spc="-50" dirty="0" smtClean="0">
                <a:solidFill>
                  <a:srgbClr val="003374"/>
                </a:solidFill>
                <a:latin typeface="Constantia" panose="02030602050306030303" pitchFamily="18" charset="0"/>
                <a:cs typeface="Times New Roman" panose="02020603050405020304" pitchFamily="18" charset="0"/>
              </a:rPr>
              <a:t>Кавалеристы-штурмовики вели </a:t>
            </a:r>
            <a:r>
              <a:rPr lang="ru-RU" sz="1150" spc="-50" dirty="0">
                <a:solidFill>
                  <a:srgbClr val="003374"/>
                </a:solidFill>
                <a:latin typeface="Constantia" panose="02030602050306030303" pitchFamily="18" charset="0"/>
                <a:cs typeface="Times New Roman" panose="02020603050405020304" pitchFamily="18" charset="0"/>
              </a:rPr>
              <a:t>за собой бронетехнику. </a:t>
            </a:r>
          </a:p>
          <a:p>
            <a:pPr algn="just"/>
            <a:r>
              <a:rPr lang="ru-RU" sz="1150" spc="-50" dirty="0" smtClean="0">
                <a:solidFill>
                  <a:srgbClr val="003374"/>
                </a:solidFill>
                <a:latin typeface="Constantia" panose="02030602050306030303" pitchFamily="18" charset="0"/>
                <a:cs typeface="Times New Roman" panose="02020603050405020304" pitchFamily="18" charset="0"/>
              </a:rPr>
              <a:t>   Воспоминания </a:t>
            </a:r>
            <a:r>
              <a:rPr lang="ru-RU" sz="1150" spc="-50" dirty="0">
                <a:solidFill>
                  <a:srgbClr val="003374"/>
                </a:solidFill>
                <a:latin typeface="Constantia" panose="02030602050306030303" pitchFamily="18" charset="0"/>
                <a:cs typeface="Times New Roman" panose="02020603050405020304" pitchFamily="18" charset="0"/>
              </a:rPr>
              <a:t>о боевом пути Стрекалова П. В. собирались нашей семьей по крупицам, так как сам ветеран был очень скромен и немногословен. </a:t>
            </a:r>
          </a:p>
          <a:p>
            <a:pPr algn="just"/>
            <a:r>
              <a:rPr lang="ru-RU" sz="1150" spc="-50" dirty="0" smtClean="0">
                <a:solidFill>
                  <a:srgbClr val="003374"/>
                </a:solidFill>
                <a:latin typeface="Constantia" panose="02030602050306030303" pitchFamily="18" charset="0"/>
                <a:cs typeface="Times New Roman" panose="02020603050405020304" pitchFamily="18" charset="0"/>
              </a:rPr>
              <a:t>   Умер Петр </a:t>
            </a:r>
            <a:r>
              <a:rPr lang="ru-RU" sz="1150" spc="-50" dirty="0">
                <a:solidFill>
                  <a:srgbClr val="003374"/>
                </a:solidFill>
                <a:latin typeface="Constantia" panose="02030602050306030303" pitchFamily="18" charset="0"/>
                <a:cs typeface="Times New Roman" panose="02020603050405020304" pitchFamily="18" charset="0"/>
              </a:rPr>
              <a:t>Васильевич в </a:t>
            </a:r>
            <a:r>
              <a:rPr lang="ru-RU" sz="1150" spc="-50" dirty="0">
                <a:solidFill>
                  <a:srgbClr val="003374"/>
                </a:solidFill>
                <a:latin typeface="Times New Roman" panose="02020603050405020304" pitchFamily="18" charset="0"/>
                <a:cs typeface="Times New Roman" panose="02020603050405020304" pitchFamily="18" charset="0"/>
              </a:rPr>
              <a:t>1981</a:t>
            </a:r>
            <a:r>
              <a:rPr lang="ru-RU" sz="1150" spc="-50" dirty="0">
                <a:solidFill>
                  <a:srgbClr val="003374"/>
                </a:solidFill>
                <a:latin typeface="Constantia" panose="02030602050306030303" pitchFamily="18" charset="0"/>
                <a:cs typeface="Times New Roman" panose="02020603050405020304" pitchFamily="18" charset="0"/>
              </a:rPr>
              <a:t> году. Но светлая память о нем будет жить </a:t>
            </a:r>
            <a:r>
              <a:rPr lang="ru-RU" sz="1150" spc="-50" dirty="0" smtClean="0">
                <a:solidFill>
                  <a:srgbClr val="003374"/>
                </a:solidFill>
                <a:latin typeface="Constantia" panose="02030602050306030303" pitchFamily="18" charset="0"/>
                <a:cs typeface="Times New Roman" panose="02020603050405020304" pitchFamily="18" charset="0"/>
              </a:rPr>
              <a:t>всегда.</a:t>
            </a:r>
            <a:endParaRPr lang="ru-RU" sz="1150" spc="-50" dirty="0">
              <a:solidFill>
                <a:srgbClr val="003374"/>
              </a:solidFill>
              <a:latin typeface="Constantia" panose="02030602050306030303" pitchFamily="18" charset="0"/>
              <a:cs typeface="Times New Roman" panose="02020603050405020304" pitchFamily="18" charset="0"/>
            </a:endParaRPr>
          </a:p>
          <a:p>
            <a:pPr algn="just"/>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96417"/>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Стрекалов Василий Петрович,</a:t>
            </a:r>
          </a:p>
          <a:p>
            <a:pPr indent="72000"/>
            <a:r>
              <a:rPr lang="ru-RU" sz="1100" dirty="0">
                <a:latin typeface="Constantia" panose="02030602050306030303" pitchFamily="18" charset="0"/>
                <a:cs typeface="MV Boli" pitchFamily="2" charset="0"/>
              </a:rPr>
              <a:t>ветеран Управления</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3074" name="Рисунок 0" descr="Стрекалов П.В.bm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8268" y="339615"/>
            <a:ext cx="3997241" cy="5672202"/>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24857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471484" y="1126483"/>
            <a:ext cx="4218809" cy="418576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ИОТОВА (СТРЕКАЛОВА)</a:t>
            </a:r>
          </a:p>
          <a:p>
            <a:pPr algn="ctr">
              <a:spcAft>
                <a:spcPts val="400"/>
              </a:spcAft>
            </a:pPr>
            <a:r>
              <a:rPr lang="ru-RU" sz="1400" b="1" dirty="0" smtClean="0">
                <a:solidFill>
                  <a:srgbClr val="C00000"/>
                </a:solidFill>
                <a:latin typeface="Constantia" panose="02030602050306030303" pitchFamily="18" charset="0"/>
                <a:cs typeface="MV Boli" pitchFamily="2" charset="0"/>
              </a:rPr>
              <a:t>ВЕРА   АЛЕКСАНДРОВНА</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Наша </a:t>
            </a:r>
            <a:r>
              <a:rPr lang="ru-RU" sz="1200" dirty="0">
                <a:solidFill>
                  <a:srgbClr val="003374"/>
                </a:solidFill>
                <a:latin typeface="Constantia" panose="02030602050306030303" pitchFamily="18" charset="0"/>
                <a:cs typeface="Times New Roman" panose="02020603050405020304" pitchFamily="18" charset="0"/>
              </a:rPr>
              <a:t>семья чтит память моей мамы Иотовой (Стрекаловой) Веры Александровны, ветерана Великой Отечественной войны. Родилась она в городе </a:t>
            </a:r>
            <a:r>
              <a:rPr lang="ru-RU" sz="1200" dirty="0" smtClean="0">
                <a:solidFill>
                  <a:srgbClr val="003374"/>
                </a:solidFill>
                <a:latin typeface="Constantia" panose="02030602050306030303" pitchFamily="18" charset="0"/>
                <a:cs typeface="Times New Roman" panose="02020603050405020304" pitchFamily="18" charset="0"/>
              </a:rPr>
              <a:t>Саратове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1924</a:t>
            </a:r>
            <a:r>
              <a:rPr lang="ru-RU" sz="1200" dirty="0">
                <a:solidFill>
                  <a:srgbClr val="003374"/>
                </a:solidFill>
                <a:latin typeface="Constantia" panose="02030602050306030303" pitchFamily="18" charset="0"/>
                <a:cs typeface="Times New Roman" panose="02020603050405020304" pitchFamily="18" charset="0"/>
              </a:rPr>
              <a:t> году. В начале войны служила в Краснознамённой Каспийской флотилии, а затем в </a:t>
            </a:r>
            <a:r>
              <a:rPr lang="ru-RU" sz="1200" dirty="0">
                <a:solidFill>
                  <a:srgbClr val="003374"/>
                </a:solidFill>
                <a:latin typeface="Times New Roman" panose="02020603050405020304" pitchFamily="18" charset="0"/>
                <a:cs typeface="Times New Roman" panose="02020603050405020304" pitchFamily="18" charset="0"/>
              </a:rPr>
              <a:t>427</a:t>
            </a:r>
            <a:r>
              <a:rPr lang="ru-RU" sz="1200" dirty="0">
                <a:solidFill>
                  <a:srgbClr val="003374"/>
                </a:solidFill>
                <a:latin typeface="Constantia" panose="02030602050306030303" pitchFamily="18" charset="0"/>
                <a:cs typeface="Times New Roman" panose="02020603050405020304" pitchFamily="18" charset="0"/>
              </a:rPr>
              <a:t>-м батальоне местной противовоздушной обороны. </a:t>
            </a:r>
          </a:p>
          <a:p>
            <a:pPr algn="just"/>
            <a:r>
              <a:rPr lang="ru-RU" sz="1200" dirty="0" smtClean="0">
                <a:solidFill>
                  <a:srgbClr val="003374"/>
                </a:solidFill>
                <a:latin typeface="Constantia" panose="02030602050306030303" pitchFamily="18" charset="0"/>
                <a:cs typeface="Times New Roman" panose="02020603050405020304" pitchFamily="18" charset="0"/>
              </a:rPr>
              <a:t>   Бакинская </a:t>
            </a:r>
            <a:r>
              <a:rPr lang="ru-RU" sz="1200" dirty="0">
                <a:solidFill>
                  <a:srgbClr val="003374"/>
                </a:solidFill>
                <a:latin typeface="Constantia" panose="02030602050306030303" pitchFamily="18" charset="0"/>
                <a:cs typeface="Times New Roman" panose="02020603050405020304" pitchFamily="18" charset="0"/>
              </a:rPr>
              <a:t>армия ПВО была сформирована в мае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1942</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Основная боевая задача - прикрытие от ударов с воздуха центра нефтедобывающего района страны - города Баку и окружающих его промыслов, а также нефтеперевозок по железной дороге и морем. В ходе Битвы за Кавказ армия отразила все попытки авиации противника прорваться к Баку, уничтожив на дальних подступах к городу самолёты противника. И в этот подвиг внесла свою лепту Иотова Вера Александровна. </a:t>
            </a:r>
          </a:p>
          <a:p>
            <a:pPr algn="just"/>
            <a:r>
              <a:rPr lang="ru-RU" sz="1200" dirty="0" smtClean="0">
                <a:solidFill>
                  <a:srgbClr val="003374"/>
                </a:solidFill>
                <a:latin typeface="Constantia" panose="02030602050306030303" pitchFamily="18" charset="0"/>
                <a:cs typeface="Times New Roman" panose="02020603050405020304" pitchFamily="18" charset="0"/>
              </a:rPr>
              <a:t>   Умерла </a:t>
            </a:r>
            <a:r>
              <a:rPr lang="ru-RU" sz="1200" dirty="0">
                <a:solidFill>
                  <a:srgbClr val="003374"/>
                </a:solidFill>
                <a:latin typeface="Constantia" panose="02030602050306030303" pitchFamily="18" charset="0"/>
                <a:cs typeface="Times New Roman" panose="02020603050405020304" pitchFamily="18" charset="0"/>
              </a:rPr>
              <a:t>Вера Александровна совсем недавно, в </a:t>
            </a:r>
            <a:r>
              <a:rPr lang="ru-RU" sz="1200" dirty="0">
                <a:solidFill>
                  <a:srgbClr val="003374"/>
                </a:solidFill>
                <a:latin typeface="Times New Roman" panose="02020603050405020304" pitchFamily="18" charset="0"/>
                <a:cs typeface="Times New Roman" panose="02020603050405020304" pitchFamily="18" charset="0"/>
              </a:rPr>
              <a:t>2018</a:t>
            </a:r>
            <a:r>
              <a:rPr lang="ru-RU" sz="1200" dirty="0">
                <a:solidFill>
                  <a:srgbClr val="003374"/>
                </a:solidFill>
                <a:latin typeface="Constantia" panose="02030602050306030303" pitchFamily="18" charset="0"/>
                <a:cs typeface="Times New Roman" panose="02020603050405020304" pitchFamily="18" charset="0"/>
              </a:rPr>
              <a:t> году. До последних дней сохраняла оптимизм и веру в светлое будущее нашей страны.</a:t>
            </a:r>
          </a:p>
        </p:txBody>
      </p:sp>
      <p:sp>
        <p:nvSpPr>
          <p:cNvPr id="21" name="TextBox 20"/>
          <p:cNvSpPr txBox="1"/>
          <p:nvPr/>
        </p:nvSpPr>
        <p:spPr>
          <a:xfrm>
            <a:off x="397934" y="5928200"/>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Стрекалов Василий Петрович,</a:t>
            </a:r>
          </a:p>
          <a:p>
            <a:pPr indent="72000"/>
            <a:r>
              <a:rPr lang="ru-RU" sz="1100" dirty="0">
                <a:latin typeface="Constantia" panose="02030602050306030303" pitchFamily="18" charset="0"/>
                <a:cs typeface="MV Boli" pitchFamily="2" charset="0"/>
              </a:rPr>
              <a:t>ветеран Управления</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4098" name="Рисунок 1" descr="IMG-20181031-WA000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6633" y="801378"/>
            <a:ext cx="3996000" cy="4835972"/>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574303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534"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0225" y="1756211"/>
            <a:ext cx="4132545" cy="215443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НИЗОВЦЕВ </a:t>
            </a:r>
          </a:p>
          <a:p>
            <a:pPr algn="ctr">
              <a:spcAft>
                <a:spcPts val="400"/>
              </a:spcAft>
            </a:pPr>
            <a:r>
              <a:rPr lang="ru-RU" sz="1400" b="1" dirty="0" smtClean="0">
                <a:solidFill>
                  <a:srgbClr val="C00000"/>
                </a:solidFill>
                <a:latin typeface="Constantia" panose="02030602050306030303" pitchFamily="18" charset="0"/>
                <a:cs typeface="MV Boli" pitchFamily="2" charset="0"/>
              </a:rPr>
              <a:t>ЕФИМ   АЛЕКСЕЕВИЧ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в </a:t>
            </a:r>
            <a:r>
              <a:rPr lang="ru-RU" sz="1200" dirty="0" smtClean="0">
                <a:solidFill>
                  <a:srgbClr val="003374"/>
                </a:solidFill>
                <a:latin typeface="Times New Roman" panose="02020603050405020304" pitchFamily="18" charset="0"/>
                <a:cs typeface="Times New Roman" panose="02020603050405020304" pitchFamily="18" charset="0"/>
              </a:rPr>
              <a:t>1910</a:t>
            </a:r>
            <a:r>
              <a:rPr lang="ru-RU" sz="1200" dirty="0" smtClean="0">
                <a:solidFill>
                  <a:srgbClr val="003374"/>
                </a:solidFill>
                <a:latin typeface="Constantia" panose="02030602050306030303" pitchFamily="18" charset="0"/>
                <a:cs typeface="Times New Roman" panose="02020603050405020304" pitchFamily="18" charset="0"/>
              </a:rPr>
              <a:t> году.</a:t>
            </a:r>
          </a:p>
          <a:p>
            <a:pPr algn="just"/>
            <a:r>
              <a:rPr lang="ru-RU" sz="1200" dirty="0" smtClean="0">
                <a:solidFill>
                  <a:srgbClr val="003374"/>
                </a:solidFill>
                <a:latin typeface="Constantia" panose="02030602050306030303" pitchFamily="18" charset="0"/>
                <a:cs typeface="Times New Roman" panose="02020603050405020304" pitchFamily="18" charset="0"/>
              </a:rPr>
              <a:t>   Прошел </a:t>
            </a:r>
            <a:r>
              <a:rPr lang="ru-RU" sz="1200" dirty="0">
                <a:solidFill>
                  <a:srgbClr val="003374"/>
                </a:solidFill>
                <a:latin typeface="Constantia" panose="02030602050306030303" pitchFamily="18" charset="0"/>
                <a:cs typeface="Times New Roman" panose="02020603050405020304" pitchFamily="18" charset="0"/>
              </a:rPr>
              <a:t>всю войну с июня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a:t>
            </a:r>
            <a:r>
              <a:rPr lang="ru-RU" sz="1200" dirty="0" smtClean="0">
                <a:solidFill>
                  <a:srgbClr val="003374"/>
                </a:solidFill>
                <a:latin typeface="Constantia" panose="02030602050306030303" pitchFamily="18" charset="0"/>
                <a:cs typeface="Times New Roman" panose="02020603050405020304" pitchFamily="18" charset="0"/>
              </a:rPr>
              <a:t>до </a:t>
            </a:r>
            <a:r>
              <a:rPr lang="ru-RU" sz="1200" dirty="0">
                <a:solidFill>
                  <a:srgbClr val="003374"/>
                </a:solidFill>
                <a:latin typeface="Times New Roman" panose="02020603050405020304" pitchFamily="18" charset="0"/>
                <a:cs typeface="Times New Roman" panose="02020603050405020304" pitchFamily="18" charset="0"/>
              </a:rPr>
              <a:t>1945</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a:t>
            </a:r>
          </a:p>
          <a:p>
            <a:pPr algn="just"/>
            <a:r>
              <a:rPr lang="ru-RU" sz="1200" dirty="0" smtClean="0">
                <a:solidFill>
                  <a:srgbClr val="003374"/>
                </a:solidFill>
                <a:latin typeface="Constantia" panose="02030602050306030303" pitchFamily="18" charset="0"/>
                <a:cs typeface="Times New Roman" panose="02020603050405020304" pitchFamily="18" charset="0"/>
              </a:rPr>
              <a:t>   Воинское </a:t>
            </a:r>
            <a:r>
              <a:rPr lang="ru-RU" sz="1200" dirty="0">
                <a:solidFill>
                  <a:srgbClr val="003374"/>
                </a:solidFill>
                <a:latin typeface="Constantia" panose="02030602050306030303" pitchFamily="18" charset="0"/>
                <a:cs typeface="Times New Roman" panose="02020603050405020304" pitchFamily="18" charset="0"/>
              </a:rPr>
              <a:t>звание  </a:t>
            </a:r>
            <a:r>
              <a:rPr lang="ru-RU" sz="1200" dirty="0" smtClean="0">
                <a:solidFill>
                  <a:srgbClr val="003374"/>
                </a:solidFill>
                <a:latin typeface="Constantia" panose="02030602050306030303" pitchFamily="18" charset="0"/>
                <a:cs typeface="Times New Roman" panose="02020603050405020304" pitchFamily="18" charset="0"/>
              </a:rPr>
              <a:t>-  старший </a:t>
            </a:r>
            <a:r>
              <a:rPr lang="ru-RU" sz="1200" dirty="0">
                <a:solidFill>
                  <a:srgbClr val="003374"/>
                </a:solidFill>
                <a:latin typeface="Constantia" panose="02030602050306030303" pitchFamily="18" charset="0"/>
                <a:cs typeface="Times New Roman" panose="02020603050405020304" pitchFamily="18" charset="0"/>
              </a:rPr>
              <a:t>лейтенант.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Воевал </a:t>
            </a:r>
            <a:r>
              <a:rPr lang="ru-RU" sz="1200" dirty="0">
                <a:solidFill>
                  <a:srgbClr val="003374"/>
                </a:solidFill>
                <a:latin typeface="Constantia" panose="02030602050306030303" pitchFamily="18" charset="0"/>
                <a:cs typeface="Times New Roman" panose="02020603050405020304" pitchFamily="18" charset="0"/>
              </a:rPr>
              <a:t>на Тихвинском фронте, участвовал в героической обороне Ленинграда, за что был награжден медалью «За оборону Ленинграда</a:t>
            </a:r>
            <a:r>
              <a:rPr lang="ru-RU" sz="1200" dirty="0" smtClean="0">
                <a:solidFill>
                  <a:srgbClr val="003374"/>
                </a:solidFill>
                <a:latin typeface="Constantia" panose="02030602050306030303" pitchFamily="18" charset="0"/>
                <a:cs typeface="Times New Roman" panose="02020603050405020304" pitchFamily="18" charset="0"/>
              </a:rPr>
              <a:t>».</a:t>
            </a:r>
            <a:endParaRPr lang="en-US" sz="1200" dirty="0" smtClean="0">
              <a:solidFill>
                <a:srgbClr val="003374"/>
              </a:solidFill>
              <a:latin typeface="Constantia" panose="02030602050306030303" pitchFamily="18" charset="0"/>
              <a:cs typeface="Times New Roman" panose="02020603050405020304" pitchFamily="18" charset="0"/>
            </a:endParaRPr>
          </a:p>
          <a:p>
            <a:pPr algn="just"/>
            <a:r>
              <a:rPr lang="en-US" sz="1200" dirty="0">
                <a:solidFill>
                  <a:srgbClr val="003374"/>
                </a:solidFill>
                <a:latin typeface="Constantia" panose="02030602050306030303" pitchFamily="18" charset="0"/>
                <a:cs typeface="Times New Roman" panose="02020603050405020304" pitchFamily="18" charset="0"/>
              </a:rPr>
              <a:t> </a:t>
            </a:r>
            <a:r>
              <a:rPr lang="en-US"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Ефим Алексеевич  ушел из жизни в </a:t>
            </a:r>
            <a:r>
              <a:rPr lang="ru-RU" sz="1200" dirty="0" smtClean="0">
                <a:solidFill>
                  <a:srgbClr val="003374"/>
                </a:solidFill>
                <a:latin typeface="Times New Roman" panose="02020603050405020304" pitchFamily="18" charset="0"/>
                <a:cs typeface="Times New Roman" panose="02020603050405020304" pitchFamily="18" charset="0"/>
              </a:rPr>
              <a:t>1980</a:t>
            </a:r>
            <a:r>
              <a:rPr lang="ru-RU" sz="1200" dirty="0" smtClean="0">
                <a:solidFill>
                  <a:srgbClr val="003374"/>
                </a:solidFill>
                <a:latin typeface="Constantia" panose="02030602050306030303" pitchFamily="18" charset="0"/>
                <a:cs typeface="Times New Roman" panose="02020603050405020304" pitchFamily="18" charset="0"/>
              </a:rPr>
              <a:t> году.</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397934" y="5928200"/>
            <a:ext cx="4294836"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Белова Ольга Михайловна,</a:t>
            </a:r>
          </a:p>
          <a:p>
            <a:pPr indent="71438"/>
            <a:r>
              <a:rPr lang="ru-RU" sz="1100" spc="-30" dirty="0" smtClean="0">
                <a:latin typeface="Constantia" panose="02030602050306030303" pitchFamily="18" charset="0"/>
                <a:cs typeface="MV Boli" pitchFamily="2" charset="0"/>
              </a:rPr>
              <a:t>заместитель </a:t>
            </a:r>
            <a:r>
              <a:rPr lang="ru-RU" sz="1100" spc="-30" dirty="0">
                <a:latin typeface="Constantia" panose="02030602050306030303" pitchFamily="18" charset="0"/>
                <a:cs typeface="MV Boli" pitchFamily="2" charset="0"/>
              </a:rPr>
              <a:t>начальника отдела централизованной бухгалтерии</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descr="D:\AnyConv.com__IMG-20230505-WA0006.jpeg"/>
          <p:cNvPicPr/>
          <p:nvPr/>
        </p:nvPicPr>
        <p:blipFill rotWithShape="1">
          <a:blip r:embed="rId6">
            <a:extLst>
              <a:ext uri="{28A0092B-C50C-407E-A947-70E740481C1C}">
                <a14:useLocalDpi xmlns:a14="http://schemas.microsoft.com/office/drawing/2010/main" val="0"/>
              </a:ext>
            </a:extLst>
          </a:blip>
          <a:srcRect l="13560" t="10853" r="12184" b="37318"/>
          <a:stretch/>
        </p:blipFill>
        <p:spPr bwMode="auto">
          <a:xfrm>
            <a:off x="4692769" y="732368"/>
            <a:ext cx="4099863" cy="4796762"/>
          </a:xfrm>
          <a:prstGeom prst="rect">
            <a:avLst/>
          </a:prstGeom>
          <a:noFill/>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982973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11944"/>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0225" y="341479"/>
            <a:ext cx="4279194" cy="582467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БЕЛАВИН </a:t>
            </a:r>
          </a:p>
          <a:p>
            <a:pPr algn="ctr">
              <a:spcAft>
                <a:spcPts val="400"/>
              </a:spcAft>
            </a:pPr>
            <a:r>
              <a:rPr lang="ru-RU" sz="1400" b="1" dirty="0" smtClean="0">
                <a:solidFill>
                  <a:srgbClr val="C00000"/>
                </a:solidFill>
                <a:latin typeface="Constantia" panose="02030602050306030303" pitchFamily="18" charset="0"/>
                <a:cs typeface="MV Boli" pitchFamily="2" charset="0"/>
              </a:rPr>
              <a:t>ВЕНИАМИН   АЛЕКСАНДРОВИЧ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a:t>
            </a:r>
            <a:r>
              <a:rPr lang="ru-RU" sz="1150" spc="-40" dirty="0" smtClean="0">
                <a:solidFill>
                  <a:srgbClr val="003374"/>
                </a:solidFill>
                <a:latin typeface="Constantia" panose="02030602050306030303" pitchFamily="18" charset="0"/>
                <a:cs typeface="Times New Roman" panose="02020603050405020304" pitchFamily="18" charset="0"/>
              </a:rPr>
              <a:t>Родился </a:t>
            </a:r>
            <a:r>
              <a:rPr lang="ru-RU" sz="1150" spc="-40" dirty="0">
                <a:solidFill>
                  <a:srgbClr val="003374"/>
                </a:solidFill>
                <a:latin typeface="Times New Roman" panose="02020603050405020304" pitchFamily="18" charset="0"/>
                <a:cs typeface="Times New Roman" panose="02020603050405020304" pitchFamily="18" charset="0"/>
              </a:rPr>
              <a:t>28</a:t>
            </a:r>
            <a:r>
              <a:rPr lang="ru-RU" sz="1150" spc="-40" dirty="0">
                <a:solidFill>
                  <a:srgbClr val="003374"/>
                </a:solidFill>
                <a:latin typeface="Constantia" panose="02030602050306030303" pitchFamily="18" charset="0"/>
                <a:cs typeface="Times New Roman" panose="02020603050405020304" pitchFamily="18" charset="0"/>
              </a:rPr>
              <a:t> апреля </a:t>
            </a:r>
            <a:r>
              <a:rPr lang="ru-RU" sz="1150" spc="-40" dirty="0">
                <a:solidFill>
                  <a:srgbClr val="003374"/>
                </a:solidFill>
                <a:latin typeface="Times New Roman" panose="02020603050405020304" pitchFamily="18" charset="0"/>
                <a:cs typeface="Times New Roman" panose="02020603050405020304" pitchFamily="18" charset="0"/>
              </a:rPr>
              <a:t>1924</a:t>
            </a:r>
            <a:r>
              <a:rPr lang="ru-RU" sz="1150" spc="-40" dirty="0">
                <a:solidFill>
                  <a:srgbClr val="003374"/>
                </a:solidFill>
                <a:latin typeface="Constantia" panose="02030602050306030303" pitchFamily="18" charset="0"/>
                <a:cs typeface="Times New Roman" panose="02020603050405020304" pitchFamily="18" charset="0"/>
              </a:rPr>
              <a:t> года в </a:t>
            </a:r>
            <a:r>
              <a:rPr lang="ru-RU" sz="1150" spc="-40" dirty="0" smtClean="0">
                <a:solidFill>
                  <a:srgbClr val="003374"/>
                </a:solidFill>
                <a:latin typeface="Constantia" panose="02030602050306030303" pitchFamily="18" charset="0"/>
                <a:cs typeface="Times New Roman" panose="02020603050405020304" pitchFamily="18" charset="0"/>
              </a:rPr>
              <a:t>деревне Прудишная Никольского района </a:t>
            </a:r>
            <a:r>
              <a:rPr lang="ru-RU" sz="1150" spc="-40" dirty="0">
                <a:solidFill>
                  <a:srgbClr val="003374"/>
                </a:solidFill>
                <a:latin typeface="Constantia" panose="02030602050306030303" pitchFamily="18" charset="0"/>
                <a:cs typeface="Times New Roman" panose="02020603050405020304" pitchFamily="18" charset="0"/>
              </a:rPr>
              <a:t>Вологодской области. Был призван на службу </a:t>
            </a:r>
            <a:r>
              <a:rPr lang="ru-RU" sz="1150" spc="-40" dirty="0">
                <a:solidFill>
                  <a:srgbClr val="003374"/>
                </a:solidFill>
                <a:latin typeface="Times New Roman" panose="02020603050405020304" pitchFamily="18" charset="0"/>
                <a:cs typeface="Times New Roman" panose="02020603050405020304" pitchFamily="18" charset="0"/>
              </a:rPr>
              <a:t>7</a:t>
            </a:r>
            <a:r>
              <a:rPr lang="ru-RU" sz="1150" spc="-40" dirty="0">
                <a:solidFill>
                  <a:srgbClr val="003374"/>
                </a:solidFill>
                <a:latin typeface="Constantia" panose="02030602050306030303" pitchFamily="18" charset="0"/>
                <a:cs typeface="Times New Roman" panose="02020603050405020304" pitchFamily="18" charset="0"/>
              </a:rPr>
              <a:t> февраля </a:t>
            </a:r>
            <a:r>
              <a:rPr lang="ru-RU" sz="1150" spc="-40" dirty="0">
                <a:solidFill>
                  <a:srgbClr val="003374"/>
                </a:solidFill>
                <a:latin typeface="Times New Roman" panose="02020603050405020304" pitchFamily="18" charset="0"/>
                <a:cs typeface="Times New Roman" panose="02020603050405020304" pitchFamily="18" charset="0"/>
              </a:rPr>
              <a:t>1942</a:t>
            </a:r>
            <a:r>
              <a:rPr lang="ru-RU" sz="1150" spc="-40" dirty="0">
                <a:solidFill>
                  <a:srgbClr val="003374"/>
                </a:solidFill>
                <a:latin typeface="Constantia" panose="02030602050306030303" pitchFamily="18" charset="0"/>
                <a:cs typeface="Times New Roman" panose="02020603050405020304" pitchFamily="18" charset="0"/>
              </a:rPr>
              <a:t> года, когда ему еще не </a:t>
            </a:r>
            <a:r>
              <a:rPr lang="ru-RU" sz="1150" spc="-40" dirty="0" smtClean="0">
                <a:solidFill>
                  <a:srgbClr val="003374"/>
                </a:solidFill>
                <a:latin typeface="Constantia" panose="02030602050306030303" pitchFamily="18" charset="0"/>
                <a:cs typeface="Times New Roman" panose="02020603050405020304" pitchFamily="18" charset="0"/>
              </a:rPr>
              <a:t>исполнилось            и </a:t>
            </a:r>
            <a:r>
              <a:rPr lang="ru-RU" sz="1150" spc="-40" dirty="0" smtClean="0">
                <a:solidFill>
                  <a:srgbClr val="003374"/>
                </a:solidFill>
                <a:latin typeface="Times New Roman" panose="02020603050405020304" pitchFamily="18" charset="0"/>
                <a:cs typeface="Times New Roman" panose="02020603050405020304" pitchFamily="18" charset="0"/>
              </a:rPr>
              <a:t>18</a:t>
            </a:r>
            <a:r>
              <a:rPr lang="ru-RU" sz="1150" spc="-40" dirty="0" smtClean="0">
                <a:solidFill>
                  <a:srgbClr val="003374"/>
                </a:solidFill>
                <a:latin typeface="Constantia" panose="02030602050306030303" pitchFamily="18" charset="0"/>
                <a:cs typeface="Times New Roman" panose="02020603050405020304" pitchFamily="18" charset="0"/>
              </a:rPr>
              <a:t> </a:t>
            </a:r>
            <a:r>
              <a:rPr lang="ru-RU" sz="1150" spc="-40" dirty="0">
                <a:solidFill>
                  <a:srgbClr val="003374"/>
                </a:solidFill>
                <a:latin typeface="Constantia" panose="02030602050306030303" pitchFamily="18" charset="0"/>
                <a:cs typeface="Times New Roman" panose="02020603050405020304" pitchFamily="18" charset="0"/>
              </a:rPr>
              <a:t>лет. Служил </a:t>
            </a:r>
            <a:r>
              <a:rPr lang="ru-RU" sz="1150" spc="-40" dirty="0" smtClean="0">
                <a:solidFill>
                  <a:srgbClr val="003374"/>
                </a:solidFill>
                <a:latin typeface="Constantia" panose="02030602050306030303" pitchFamily="18" charset="0"/>
                <a:cs typeface="Times New Roman" panose="02020603050405020304" pitchFamily="18" charset="0"/>
              </a:rPr>
              <a:t>в </a:t>
            </a:r>
            <a:r>
              <a:rPr lang="ru-RU" sz="1150" spc="-40" dirty="0" smtClean="0">
                <a:solidFill>
                  <a:srgbClr val="003374"/>
                </a:solidFill>
                <a:latin typeface="Times New Roman" panose="02020603050405020304" pitchFamily="18" charset="0"/>
                <a:cs typeface="Times New Roman" panose="02020603050405020304" pitchFamily="18" charset="0"/>
              </a:rPr>
              <a:t>147</a:t>
            </a:r>
            <a:r>
              <a:rPr lang="ru-RU" sz="1150" spc="-40" dirty="0" smtClean="0">
                <a:solidFill>
                  <a:srgbClr val="003374"/>
                </a:solidFill>
                <a:latin typeface="Constantia" panose="02030602050306030303" pitchFamily="18" charset="0"/>
                <a:cs typeface="Times New Roman" panose="02020603050405020304" pitchFamily="18" charset="0"/>
              </a:rPr>
              <a:t> </a:t>
            </a:r>
            <a:r>
              <a:rPr lang="ru-RU" sz="1150" spc="-40" dirty="0">
                <a:solidFill>
                  <a:srgbClr val="003374"/>
                </a:solidFill>
                <a:latin typeface="Constantia" panose="02030602050306030303" pitchFamily="18" charset="0"/>
                <a:cs typeface="Times New Roman" panose="02020603050405020304" pitchFamily="18" charset="0"/>
              </a:rPr>
              <a:t>гвардейском стрелковом </a:t>
            </a:r>
            <a:r>
              <a:rPr lang="ru-RU" sz="1150" spc="-40" dirty="0" smtClean="0">
                <a:solidFill>
                  <a:srgbClr val="003374"/>
                </a:solidFill>
                <a:latin typeface="Constantia" panose="02030602050306030303" pitchFamily="18" charset="0"/>
                <a:cs typeface="Times New Roman" panose="02020603050405020304" pitchFamily="18" charset="0"/>
              </a:rPr>
              <a:t>полку,                     с </a:t>
            </a:r>
            <a:r>
              <a:rPr lang="ru-RU" sz="1150" spc="-40" dirty="0">
                <a:solidFill>
                  <a:srgbClr val="003374"/>
                </a:solidFill>
                <a:latin typeface="Times New Roman" panose="02020603050405020304" pitchFamily="18" charset="0"/>
                <a:cs typeface="Times New Roman" panose="02020603050405020304" pitchFamily="18" charset="0"/>
              </a:rPr>
              <a:t>12</a:t>
            </a:r>
            <a:r>
              <a:rPr lang="ru-RU" sz="1150" spc="-40" dirty="0">
                <a:solidFill>
                  <a:srgbClr val="003374"/>
                </a:solidFill>
                <a:latin typeface="Constantia" panose="02030602050306030303" pitchFamily="18" charset="0"/>
                <a:cs typeface="Times New Roman" panose="02020603050405020304" pitchFamily="18" charset="0"/>
              </a:rPr>
              <a:t> октября </a:t>
            </a:r>
            <a:r>
              <a:rPr lang="ru-RU" sz="1150" spc="-40" dirty="0">
                <a:solidFill>
                  <a:srgbClr val="003374"/>
                </a:solidFill>
                <a:latin typeface="Times New Roman" panose="02020603050405020304" pitchFamily="18" charset="0"/>
                <a:cs typeface="Times New Roman" panose="02020603050405020304" pitchFamily="18" charset="0"/>
              </a:rPr>
              <a:t>1942</a:t>
            </a:r>
            <a:r>
              <a:rPr lang="ru-RU" sz="1150" spc="-40" dirty="0">
                <a:solidFill>
                  <a:srgbClr val="003374"/>
                </a:solidFill>
                <a:latin typeface="Constantia" panose="02030602050306030303" pitchFamily="18" charset="0"/>
                <a:cs typeface="Times New Roman" panose="02020603050405020304" pitchFamily="18" charset="0"/>
              </a:rPr>
              <a:t> года присвоено звание рядовой, минометчик</a:t>
            </a:r>
            <a:r>
              <a:rPr lang="ru-RU" sz="1150" spc="-40" dirty="0" smtClean="0">
                <a:solidFill>
                  <a:srgbClr val="003374"/>
                </a:solidFill>
                <a:latin typeface="Constantia" panose="02030602050306030303" pitchFamily="18" charset="0"/>
                <a:cs typeface="Times New Roman" panose="02020603050405020304" pitchFamily="18" charset="0"/>
              </a:rPr>
              <a:t>.</a:t>
            </a:r>
          </a:p>
          <a:p>
            <a:pPr algn="just"/>
            <a:r>
              <a:rPr lang="ru-RU" sz="1150" spc="-40" dirty="0" smtClean="0">
                <a:solidFill>
                  <a:srgbClr val="003374"/>
                </a:solidFill>
                <a:latin typeface="Constantia" panose="02030602050306030303" pitchFamily="18" charset="0"/>
                <a:cs typeface="Times New Roman" panose="02020603050405020304" pitchFamily="18" charset="0"/>
              </a:rPr>
              <a:t>   С </a:t>
            </a:r>
            <a:r>
              <a:rPr lang="ru-RU" sz="1150" spc="-40" dirty="0">
                <a:solidFill>
                  <a:srgbClr val="003374"/>
                </a:solidFill>
                <a:latin typeface="Constantia" panose="02030602050306030303" pitchFamily="18" charset="0"/>
                <a:cs typeface="Times New Roman" panose="02020603050405020304" pitchFamily="18" charset="0"/>
              </a:rPr>
              <a:t>октября </a:t>
            </a:r>
            <a:r>
              <a:rPr lang="ru-RU" sz="1150" spc="-40" dirty="0">
                <a:solidFill>
                  <a:srgbClr val="003374"/>
                </a:solidFill>
                <a:latin typeface="Times New Roman" panose="02020603050405020304" pitchFamily="18" charset="0"/>
                <a:cs typeface="Times New Roman" panose="02020603050405020304" pitchFamily="18" charset="0"/>
              </a:rPr>
              <a:t>1942</a:t>
            </a:r>
            <a:r>
              <a:rPr lang="ru-RU" sz="1150" spc="-40" dirty="0">
                <a:solidFill>
                  <a:srgbClr val="003374"/>
                </a:solidFill>
                <a:latin typeface="Constantia" panose="02030602050306030303" pitchFamily="18" charset="0"/>
                <a:cs typeface="Times New Roman" panose="02020603050405020304" pitchFamily="18" charset="0"/>
              </a:rPr>
              <a:t> года </a:t>
            </a:r>
            <a:r>
              <a:rPr lang="ru-RU" sz="1150" spc="-40" dirty="0">
                <a:solidFill>
                  <a:srgbClr val="003374"/>
                </a:solidFill>
                <a:latin typeface="Times New Roman" panose="02020603050405020304" pitchFamily="18" charset="0"/>
                <a:cs typeface="Times New Roman" panose="02020603050405020304" pitchFamily="18" charset="0"/>
              </a:rPr>
              <a:t>147</a:t>
            </a:r>
            <a:r>
              <a:rPr lang="ru-RU" sz="1150" spc="-40" dirty="0">
                <a:solidFill>
                  <a:srgbClr val="003374"/>
                </a:solidFill>
                <a:latin typeface="Constantia" panose="02030602050306030303" pitchFamily="18" charset="0"/>
                <a:cs typeface="Times New Roman" panose="02020603050405020304" pitchFamily="18" charset="0"/>
              </a:rPr>
              <a:t> гвардейский полк участвовал в сражениях за </a:t>
            </a:r>
            <a:r>
              <a:rPr lang="ru-RU" sz="1150" spc="-40" dirty="0" smtClean="0">
                <a:solidFill>
                  <a:srgbClr val="003374"/>
                </a:solidFill>
                <a:latin typeface="Constantia" panose="02030602050306030303" pitchFamily="18" charset="0"/>
                <a:cs typeface="Times New Roman" panose="02020603050405020304" pitchFamily="18" charset="0"/>
              </a:rPr>
              <a:t>Сталинград. По </a:t>
            </a:r>
            <a:r>
              <a:rPr lang="ru-RU" sz="1150" spc="-40" dirty="0">
                <a:solidFill>
                  <a:srgbClr val="003374"/>
                </a:solidFill>
                <a:latin typeface="Constantia" panose="02030602050306030303" pitchFamily="18" charset="0"/>
                <a:cs typeface="Times New Roman" panose="02020603050405020304" pitchFamily="18" charset="0"/>
              </a:rPr>
              <a:t>рассказам дедушки этот город был весь в руинах. </a:t>
            </a:r>
            <a:r>
              <a:rPr lang="ru-RU" sz="1150" spc="-40" dirty="0" smtClean="0">
                <a:solidFill>
                  <a:srgbClr val="003374"/>
                </a:solidFill>
                <a:latin typeface="Constantia" panose="02030602050306030303" pitchFamily="18" charset="0"/>
                <a:cs typeface="Times New Roman" panose="02020603050405020304" pitchFamily="18" charset="0"/>
              </a:rPr>
              <a:t>После </a:t>
            </a:r>
            <a:r>
              <a:rPr lang="ru-RU" sz="1150" spc="-40" dirty="0">
                <a:solidFill>
                  <a:srgbClr val="003374"/>
                </a:solidFill>
                <a:latin typeface="Constantia" panose="02030602050306030303" pitchFamily="18" charset="0"/>
                <a:cs typeface="Times New Roman" panose="02020603050405020304" pitchFamily="18" charset="0"/>
              </a:rPr>
              <a:t>Сталинграда </a:t>
            </a:r>
            <a:r>
              <a:rPr lang="ru-RU" sz="1150" spc="-40" dirty="0">
                <a:solidFill>
                  <a:srgbClr val="003374"/>
                </a:solidFill>
                <a:latin typeface="Times New Roman" panose="02020603050405020304" pitchFamily="18" charset="0"/>
                <a:cs typeface="Times New Roman" panose="02020603050405020304" pitchFamily="18" charset="0"/>
              </a:rPr>
              <a:t>147</a:t>
            </a:r>
            <a:r>
              <a:rPr lang="ru-RU" sz="1150" spc="-40" dirty="0">
                <a:solidFill>
                  <a:srgbClr val="003374"/>
                </a:solidFill>
                <a:latin typeface="Constantia" panose="02030602050306030303" pitchFamily="18" charset="0"/>
                <a:cs typeface="Times New Roman" panose="02020603050405020304" pitchFamily="18" charset="0"/>
              </a:rPr>
              <a:t> полк начал вести ожесточенные бои на Кавказе. П</a:t>
            </a:r>
            <a:r>
              <a:rPr lang="ru-RU" sz="1150" spc="-40" dirty="0" smtClean="0">
                <a:solidFill>
                  <a:srgbClr val="003374"/>
                </a:solidFill>
                <a:latin typeface="Constantia" panose="02030602050306030303" pitchFamily="18" charset="0"/>
                <a:cs typeface="Times New Roman" panose="02020603050405020304" pitchFamily="18" charset="0"/>
              </a:rPr>
              <a:t>еревал </a:t>
            </a:r>
            <a:r>
              <a:rPr lang="ru-RU" sz="1150" spc="-40" dirty="0">
                <a:solidFill>
                  <a:srgbClr val="003374"/>
                </a:solidFill>
                <a:latin typeface="Constantia" panose="02030602050306030303" pitchFamily="18" charset="0"/>
                <a:cs typeface="Times New Roman" panose="02020603050405020304" pitchFamily="18" charset="0"/>
              </a:rPr>
              <a:t>за перевалом наши </a:t>
            </a:r>
            <a:r>
              <a:rPr lang="ru-RU" sz="1150" spc="-40" dirty="0" smtClean="0">
                <a:solidFill>
                  <a:srgbClr val="003374"/>
                </a:solidFill>
                <a:latin typeface="Constantia" panose="02030602050306030303" pitchFamily="18" charset="0"/>
                <a:cs typeface="Times New Roman" panose="02020603050405020304" pitchFamily="18" charset="0"/>
              </a:rPr>
              <a:t>солдаты отвоевывали у немцев. В </a:t>
            </a:r>
            <a:r>
              <a:rPr lang="ru-RU" sz="1150" spc="-40" dirty="0">
                <a:solidFill>
                  <a:srgbClr val="003374"/>
                </a:solidFill>
                <a:latin typeface="Constantia" panose="02030602050306030303" pitchFamily="18" charset="0"/>
                <a:cs typeface="Times New Roman" panose="02020603050405020304" pitchFamily="18" charset="0"/>
              </a:rPr>
              <a:t>одном из таких боев </a:t>
            </a:r>
            <a:r>
              <a:rPr lang="ru-RU" sz="1150" spc="-40" dirty="0">
                <a:solidFill>
                  <a:srgbClr val="003374"/>
                </a:solidFill>
                <a:latin typeface="Times New Roman" panose="02020603050405020304" pitchFamily="18" charset="0"/>
                <a:cs typeface="Times New Roman" panose="02020603050405020304" pitchFamily="18" charset="0"/>
              </a:rPr>
              <a:t>23</a:t>
            </a:r>
            <a:r>
              <a:rPr lang="ru-RU" sz="1150" spc="-40" dirty="0">
                <a:solidFill>
                  <a:srgbClr val="003374"/>
                </a:solidFill>
                <a:latin typeface="Constantia" panose="02030602050306030303" pitchFamily="18" charset="0"/>
                <a:cs typeface="Times New Roman" panose="02020603050405020304" pitchFamily="18" charset="0"/>
              </a:rPr>
              <a:t> июля </a:t>
            </a:r>
            <a:r>
              <a:rPr lang="ru-RU" sz="1150" spc="-40" dirty="0">
                <a:solidFill>
                  <a:srgbClr val="003374"/>
                </a:solidFill>
                <a:latin typeface="Times New Roman" panose="02020603050405020304" pitchFamily="18" charset="0"/>
                <a:cs typeface="Times New Roman" panose="02020603050405020304" pitchFamily="18" charset="0"/>
              </a:rPr>
              <a:t>1943</a:t>
            </a:r>
            <a:r>
              <a:rPr lang="ru-RU" sz="1150" spc="-40" dirty="0">
                <a:solidFill>
                  <a:srgbClr val="003374"/>
                </a:solidFill>
                <a:latin typeface="Constantia" panose="02030602050306030303" pitchFamily="18" charset="0"/>
                <a:cs typeface="Times New Roman" panose="02020603050405020304" pitchFamily="18" charset="0"/>
              </a:rPr>
              <a:t> года, в свои </a:t>
            </a:r>
            <a:r>
              <a:rPr lang="ru-RU" sz="1150" spc="-40" dirty="0">
                <a:solidFill>
                  <a:srgbClr val="003374"/>
                </a:solidFill>
                <a:latin typeface="Times New Roman" panose="02020603050405020304" pitchFamily="18" charset="0"/>
                <a:cs typeface="Times New Roman" panose="02020603050405020304" pitchFamily="18" charset="0"/>
              </a:rPr>
              <a:t>19</a:t>
            </a:r>
            <a:r>
              <a:rPr lang="ru-RU" sz="1150" spc="-40" dirty="0">
                <a:solidFill>
                  <a:srgbClr val="003374"/>
                </a:solidFill>
                <a:latin typeface="Constantia" panose="02030602050306030303" pitchFamily="18" charset="0"/>
                <a:cs typeface="Times New Roman" panose="02020603050405020304" pitchFamily="18" charset="0"/>
              </a:rPr>
              <a:t> лет, дедушка был очень сильно ранен в левую ногу осколком от минного снаряда. Его перевели в полевой </a:t>
            </a:r>
            <a:r>
              <a:rPr lang="ru-RU" sz="1150" spc="-40" dirty="0" smtClean="0">
                <a:solidFill>
                  <a:srgbClr val="003374"/>
                </a:solidFill>
                <a:latin typeface="Constantia" panose="02030602050306030303" pitchFamily="18" charset="0"/>
                <a:cs typeface="Times New Roman" panose="02020603050405020304" pitchFamily="18" charset="0"/>
              </a:rPr>
              <a:t>госпиталь, а затем из-за начавшейся гангрены срочно </a:t>
            </a:r>
            <a:r>
              <a:rPr lang="ru-RU" sz="1150" spc="-40" dirty="0">
                <a:solidFill>
                  <a:srgbClr val="003374"/>
                </a:solidFill>
                <a:latin typeface="Constantia" panose="02030602050306030303" pitchFamily="18" charset="0"/>
                <a:cs typeface="Times New Roman" panose="02020603050405020304" pitchFamily="18" charset="0"/>
              </a:rPr>
              <a:t>переправили в эвакуационный госпиталь в </a:t>
            </a:r>
            <a:r>
              <a:rPr lang="ru-RU" sz="1150" spc="-40" dirty="0" smtClean="0">
                <a:solidFill>
                  <a:srgbClr val="003374"/>
                </a:solidFill>
                <a:latin typeface="Constantia" panose="02030602050306030303" pitchFamily="18" charset="0"/>
                <a:cs typeface="Times New Roman" panose="02020603050405020304" pitchFamily="18" charset="0"/>
              </a:rPr>
              <a:t>г. Ленинакан </a:t>
            </a:r>
            <a:r>
              <a:rPr lang="ru-RU" sz="1150" spc="-40" dirty="0">
                <a:solidFill>
                  <a:srgbClr val="003374"/>
                </a:solidFill>
                <a:latin typeface="Constantia" panose="02030602050306030303" pitchFamily="18" charset="0"/>
                <a:cs typeface="Times New Roman" panose="02020603050405020304" pitchFamily="18" charset="0"/>
              </a:rPr>
              <a:t>(ныне Гюмри), Армения. Там он находился с июля </a:t>
            </a:r>
            <a:r>
              <a:rPr lang="ru-RU" sz="1150" spc="-40" dirty="0">
                <a:solidFill>
                  <a:srgbClr val="003374"/>
                </a:solidFill>
                <a:latin typeface="Times New Roman" panose="02020603050405020304" pitchFamily="18" charset="0"/>
                <a:cs typeface="Times New Roman" panose="02020603050405020304" pitchFamily="18" charset="0"/>
              </a:rPr>
              <a:t>1943</a:t>
            </a:r>
            <a:r>
              <a:rPr lang="ru-RU" sz="1150" spc="-40" dirty="0">
                <a:solidFill>
                  <a:srgbClr val="003374"/>
                </a:solidFill>
                <a:latin typeface="Constantia" panose="02030602050306030303" pitchFamily="18" charset="0"/>
                <a:cs typeface="Times New Roman" panose="02020603050405020304" pitchFamily="18" charset="0"/>
              </a:rPr>
              <a:t> года </a:t>
            </a:r>
            <a:r>
              <a:rPr lang="ru-RU" sz="1150" spc="-40" dirty="0" smtClean="0">
                <a:solidFill>
                  <a:srgbClr val="003374"/>
                </a:solidFill>
                <a:latin typeface="Constantia" panose="02030602050306030303" pitchFamily="18" charset="0"/>
                <a:cs typeface="Times New Roman" panose="02020603050405020304" pitchFamily="18" charset="0"/>
              </a:rPr>
              <a:t>по                   </a:t>
            </a:r>
            <a:r>
              <a:rPr lang="ru-RU" sz="1150" spc="-40" dirty="0">
                <a:solidFill>
                  <a:srgbClr val="003374"/>
                </a:solidFill>
                <a:latin typeface="Times New Roman" panose="02020603050405020304" pitchFamily="18" charset="0"/>
                <a:cs typeface="Times New Roman" panose="02020603050405020304" pitchFamily="18" charset="0"/>
              </a:rPr>
              <a:t>6</a:t>
            </a:r>
            <a:r>
              <a:rPr lang="ru-RU" sz="1150" spc="-40" dirty="0">
                <a:solidFill>
                  <a:srgbClr val="003374"/>
                </a:solidFill>
                <a:latin typeface="Constantia" panose="02030602050306030303" pitchFamily="18" charset="0"/>
                <a:cs typeface="Times New Roman" panose="02020603050405020304" pitchFamily="18" charset="0"/>
              </a:rPr>
              <a:t> февраля </a:t>
            </a:r>
            <a:r>
              <a:rPr lang="ru-RU" sz="1150" spc="-40" dirty="0">
                <a:solidFill>
                  <a:srgbClr val="003374"/>
                </a:solidFill>
                <a:latin typeface="Times New Roman" panose="02020603050405020304" pitchFamily="18" charset="0"/>
                <a:cs typeface="Times New Roman" panose="02020603050405020304" pitchFamily="18" charset="0"/>
              </a:rPr>
              <a:t>1944</a:t>
            </a:r>
            <a:r>
              <a:rPr lang="ru-RU" sz="1150" spc="-40" dirty="0">
                <a:solidFill>
                  <a:srgbClr val="003374"/>
                </a:solidFill>
                <a:latin typeface="Constantia" panose="02030602050306030303" pitchFamily="18" charset="0"/>
                <a:cs typeface="Times New Roman" panose="02020603050405020304" pitchFamily="18" charset="0"/>
              </a:rPr>
              <a:t> года. Ногу дедушке пролечили и сохранили, но </a:t>
            </a:r>
            <a:r>
              <a:rPr lang="ru-RU" sz="1150" spc="-40" dirty="0" smtClean="0">
                <a:solidFill>
                  <a:srgbClr val="003374"/>
                </a:solidFill>
                <a:latin typeface="Constantia" panose="02030602050306030303" pitchFamily="18" charset="0"/>
                <a:cs typeface="Times New Roman" panose="02020603050405020304" pitchFamily="18" charset="0"/>
              </a:rPr>
              <a:t>ходить </a:t>
            </a:r>
            <a:r>
              <a:rPr lang="ru-RU" sz="1150" spc="-40" dirty="0">
                <a:solidFill>
                  <a:srgbClr val="003374"/>
                </a:solidFill>
                <a:latin typeface="Constantia" panose="02030602050306030303" pitchFamily="18" charset="0"/>
                <a:cs typeface="Times New Roman" panose="02020603050405020304" pitchFamily="18" charset="0"/>
              </a:rPr>
              <a:t>он долго еще не мог. В феврале </a:t>
            </a:r>
            <a:r>
              <a:rPr lang="ru-RU" sz="1150" spc="-40" dirty="0">
                <a:solidFill>
                  <a:srgbClr val="003374"/>
                </a:solidFill>
                <a:latin typeface="Times New Roman" panose="02020603050405020304" pitchFamily="18" charset="0"/>
                <a:cs typeface="Times New Roman" panose="02020603050405020304" pitchFamily="18" charset="0"/>
              </a:rPr>
              <a:t>1944</a:t>
            </a:r>
            <a:r>
              <a:rPr lang="ru-RU" sz="1150" spc="-40" dirty="0">
                <a:solidFill>
                  <a:srgbClr val="003374"/>
                </a:solidFill>
                <a:latin typeface="Constantia" panose="02030602050306030303" pitchFamily="18" charset="0"/>
                <a:cs typeface="Times New Roman" panose="02020603050405020304" pitchFamily="18" charset="0"/>
              </a:rPr>
              <a:t> года после выписки был уволен в запас по ранению, оформлена инвалидность. </a:t>
            </a:r>
            <a:endParaRPr lang="ru-RU" sz="1150" spc="-40" dirty="0" smtClean="0">
              <a:solidFill>
                <a:srgbClr val="003374"/>
              </a:solidFill>
              <a:latin typeface="Constantia" panose="02030602050306030303" pitchFamily="18" charset="0"/>
              <a:cs typeface="Times New Roman" panose="02020603050405020304" pitchFamily="18" charset="0"/>
            </a:endParaRPr>
          </a:p>
          <a:p>
            <a:pPr algn="just"/>
            <a:r>
              <a:rPr lang="ru-RU" sz="1150" spc="-40" dirty="0" smtClean="0">
                <a:solidFill>
                  <a:srgbClr val="003374"/>
                </a:solidFill>
                <a:latin typeface="Constantia" panose="02030602050306030303" pitchFamily="18" charset="0"/>
                <a:cs typeface="Times New Roman" panose="02020603050405020304" pitchFamily="18" charset="0"/>
              </a:rPr>
              <a:t>   За </a:t>
            </a:r>
            <a:r>
              <a:rPr lang="ru-RU" sz="1150" spc="-40" dirty="0">
                <a:solidFill>
                  <a:srgbClr val="003374"/>
                </a:solidFill>
                <a:latin typeface="Constantia" panose="02030602050306030303" pitchFamily="18" charset="0"/>
                <a:cs typeface="Times New Roman" panose="02020603050405020304" pitchFamily="18" charset="0"/>
              </a:rPr>
              <a:t>службу Отечеству мой дедушка был награжден Орденом Отечественной войны </a:t>
            </a:r>
            <a:r>
              <a:rPr lang="ru-RU" sz="1150" spc="-40" dirty="0">
                <a:solidFill>
                  <a:srgbClr val="003374"/>
                </a:solidFill>
                <a:latin typeface="Times New Roman" panose="02020603050405020304" pitchFamily="18" charset="0"/>
                <a:cs typeface="Times New Roman" panose="02020603050405020304" pitchFamily="18" charset="0"/>
              </a:rPr>
              <a:t>II</a:t>
            </a:r>
            <a:r>
              <a:rPr lang="ru-RU" sz="1150" spc="-40" dirty="0">
                <a:solidFill>
                  <a:srgbClr val="003374"/>
                </a:solidFill>
                <a:latin typeface="Constantia" panose="02030602050306030303" pitchFamily="18" charset="0"/>
                <a:cs typeface="Times New Roman" panose="02020603050405020304" pitchFamily="18" charset="0"/>
              </a:rPr>
              <a:t> степени, а также у него есть Медаль за победу над Германией и много памятных медалей, которые вручали </a:t>
            </a:r>
            <a:r>
              <a:rPr lang="ru-RU" sz="1150" spc="-40" dirty="0" smtClean="0">
                <a:solidFill>
                  <a:srgbClr val="003374"/>
                </a:solidFill>
                <a:latin typeface="Constantia" panose="02030602050306030303" pitchFamily="18" charset="0"/>
                <a:cs typeface="Times New Roman" panose="02020603050405020304" pitchFamily="18" charset="0"/>
              </a:rPr>
              <a:t>ежегодно </a:t>
            </a:r>
            <a:r>
              <a:rPr lang="ru-RU" sz="1150" spc="-40" dirty="0" smtClean="0">
                <a:solidFill>
                  <a:srgbClr val="003374"/>
                </a:solidFill>
                <a:latin typeface="Times New Roman" panose="02020603050405020304" pitchFamily="18" charset="0"/>
                <a:cs typeface="Times New Roman" panose="02020603050405020304" pitchFamily="18" charset="0"/>
              </a:rPr>
              <a:t>9 </a:t>
            </a:r>
            <a:r>
              <a:rPr lang="ru-RU" sz="1150" spc="-40" dirty="0">
                <a:solidFill>
                  <a:srgbClr val="003374"/>
                </a:solidFill>
                <a:latin typeface="Constantia" panose="02030602050306030303" pitchFamily="18" charset="0"/>
                <a:cs typeface="Times New Roman" panose="02020603050405020304" pitchFamily="18" charset="0"/>
              </a:rPr>
              <a:t>мая ветеранам</a:t>
            </a:r>
            <a:r>
              <a:rPr lang="ru-RU" sz="1150" spc="-40" dirty="0" smtClean="0">
                <a:solidFill>
                  <a:srgbClr val="003374"/>
                </a:solidFill>
                <a:latin typeface="Constantia" panose="02030602050306030303" pitchFamily="18" charset="0"/>
                <a:cs typeface="Times New Roman" panose="02020603050405020304" pitchFamily="18" charset="0"/>
              </a:rPr>
              <a:t>.</a:t>
            </a:r>
          </a:p>
          <a:p>
            <a:pPr algn="just"/>
            <a:r>
              <a:rPr lang="ru-RU" sz="1150" spc="-40" dirty="0" smtClean="0">
                <a:solidFill>
                  <a:srgbClr val="003374"/>
                </a:solidFill>
                <a:latin typeface="Constantia" panose="02030602050306030303" pitchFamily="18" charset="0"/>
                <a:cs typeface="Times New Roman" panose="02020603050405020304" pitchFamily="18" charset="0"/>
              </a:rPr>
              <a:t>   После </a:t>
            </a:r>
            <a:r>
              <a:rPr lang="ru-RU" sz="1150" spc="-40" dirty="0">
                <a:solidFill>
                  <a:srgbClr val="003374"/>
                </a:solidFill>
                <a:latin typeface="Constantia" panose="02030602050306030303" pitchFamily="18" charset="0"/>
                <a:cs typeface="Times New Roman" panose="02020603050405020304" pitchFamily="18" charset="0"/>
              </a:rPr>
              <a:t>войны дедушка женился, работал </a:t>
            </a:r>
            <a:r>
              <a:rPr lang="ru-RU" sz="1150" spc="-40" dirty="0" smtClean="0">
                <a:solidFill>
                  <a:srgbClr val="003374"/>
                </a:solidFill>
                <a:latin typeface="Constantia" panose="02030602050306030303" pitchFamily="18" charset="0"/>
                <a:cs typeface="Times New Roman" panose="02020603050405020304" pitchFamily="18" charset="0"/>
              </a:rPr>
              <a:t>бухгалтером </a:t>
            </a:r>
            <a:r>
              <a:rPr lang="ru-RU" sz="1150" spc="-40" dirty="0">
                <a:solidFill>
                  <a:srgbClr val="003374"/>
                </a:solidFill>
                <a:latin typeface="Constantia" panose="02030602050306030303" pitchFamily="18" charset="0"/>
                <a:cs typeface="Times New Roman" panose="02020603050405020304" pitchFamily="18" charset="0"/>
              </a:rPr>
              <a:t>в Аргуновском сельсовете, Никольского района. </a:t>
            </a:r>
            <a:r>
              <a:rPr lang="ru-RU" sz="1150" spc="-40" dirty="0" smtClean="0">
                <a:solidFill>
                  <a:srgbClr val="003374"/>
                </a:solidFill>
                <a:latin typeface="Constantia" panose="02030602050306030303" pitchFamily="18" charset="0"/>
                <a:cs typeface="Times New Roman" panose="02020603050405020304" pitchFamily="18" charset="0"/>
              </a:rPr>
              <a:t>Затем выучился </a:t>
            </a:r>
            <a:r>
              <a:rPr lang="ru-RU" sz="1150" spc="-40" dirty="0">
                <a:solidFill>
                  <a:srgbClr val="003374"/>
                </a:solidFill>
                <a:latin typeface="Constantia" panose="02030602050306030303" pitchFamily="18" charset="0"/>
                <a:cs typeface="Times New Roman" panose="02020603050405020304" pitchFamily="18" charset="0"/>
              </a:rPr>
              <a:t>на водителя и стал работать по </a:t>
            </a:r>
            <a:r>
              <a:rPr lang="ru-RU" sz="1150" spc="-40" dirty="0" smtClean="0">
                <a:solidFill>
                  <a:srgbClr val="003374"/>
                </a:solidFill>
                <a:latin typeface="Constantia" panose="02030602050306030303" pitchFamily="18" charset="0"/>
                <a:cs typeface="Times New Roman" panose="02020603050405020304" pitchFamily="18" charset="0"/>
              </a:rPr>
              <a:t>профессии</a:t>
            </a:r>
            <a:r>
              <a:rPr lang="ru-RU" sz="1150" spc="-40" dirty="0">
                <a:solidFill>
                  <a:srgbClr val="003374"/>
                </a:solidFill>
                <a:latin typeface="Constantia" panose="02030602050306030303" pitchFamily="18" charset="0"/>
                <a:cs typeface="Times New Roman" panose="02020603050405020304" pitchFamily="18" charset="0"/>
              </a:rPr>
              <a:t>. Прожил он </a:t>
            </a:r>
            <a:r>
              <a:rPr lang="ru-RU" sz="1150" spc="-40" dirty="0">
                <a:solidFill>
                  <a:srgbClr val="003374"/>
                </a:solidFill>
                <a:latin typeface="Times New Roman" panose="02020603050405020304" pitchFamily="18" charset="0"/>
                <a:cs typeface="Times New Roman" panose="02020603050405020304" pitchFamily="18" charset="0"/>
              </a:rPr>
              <a:t>89</a:t>
            </a:r>
            <a:r>
              <a:rPr lang="ru-RU" sz="1150" spc="-40" dirty="0">
                <a:solidFill>
                  <a:srgbClr val="003374"/>
                </a:solidFill>
                <a:latin typeface="Constantia" panose="02030602050306030303" pitchFamily="18" charset="0"/>
                <a:cs typeface="Times New Roman" panose="02020603050405020304" pitchFamily="18" charset="0"/>
              </a:rPr>
              <a:t> лет. Все мы чтим память нашего </a:t>
            </a:r>
            <a:r>
              <a:rPr lang="ru-RU" sz="1150" spc="-40" dirty="0" smtClean="0">
                <a:solidFill>
                  <a:srgbClr val="003374"/>
                </a:solidFill>
                <a:latin typeface="Constantia" panose="02030602050306030303" pitchFamily="18" charset="0"/>
                <a:cs typeface="Times New Roman" panose="02020603050405020304" pitchFamily="18" charset="0"/>
              </a:rPr>
              <a:t>дедушки - для </a:t>
            </a:r>
            <a:r>
              <a:rPr lang="ru-RU" sz="1150" spc="-40" dirty="0">
                <a:solidFill>
                  <a:srgbClr val="003374"/>
                </a:solidFill>
                <a:latin typeface="Constantia" panose="02030602050306030303" pitchFamily="18" charset="0"/>
                <a:cs typeface="Times New Roman" panose="02020603050405020304" pitchFamily="18" charset="0"/>
              </a:rPr>
              <a:t>нас он настоящий герой. Герой нашей семьи.</a:t>
            </a:r>
          </a:p>
        </p:txBody>
      </p:sp>
      <p:sp>
        <p:nvSpPr>
          <p:cNvPr id="21" name="TextBox 20"/>
          <p:cNvSpPr txBox="1"/>
          <p:nvPr/>
        </p:nvSpPr>
        <p:spPr>
          <a:xfrm>
            <a:off x="497417" y="5998855"/>
            <a:ext cx="4097865" cy="600164"/>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Топоркова Марина Васильевна,</a:t>
            </a:r>
          </a:p>
          <a:p>
            <a:pPr indent="71438"/>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специалист отдела функционирования</a:t>
            </a:r>
          </a:p>
          <a:p>
            <a:pPr indent="71438"/>
            <a:r>
              <a:rPr lang="ru-RU" sz="1100" dirty="0" smtClean="0">
                <a:latin typeface="Constantia" panose="02030602050306030303" pitchFamily="18" charset="0"/>
                <a:cs typeface="MV Boli" pitchFamily="2" charset="0"/>
              </a:rPr>
              <a:t>контрактной </a:t>
            </a:r>
            <a:r>
              <a:rPr lang="ru-RU" sz="1100" dirty="0">
                <a:latin typeface="Constantia" panose="02030602050306030303" pitchFamily="18" charset="0"/>
                <a:cs typeface="MV Boli" pitchFamily="2" charset="0"/>
              </a:rPr>
              <a:t>системы</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Рисунок 18" descr="C:\1\РАБОТА\Молодежный совет\2021\2021.05.09 - 9 мая\Ролик 9 мая\Белавин Вениамин Александрович 28.04.1924 - 05.07.2013\Белавин Вениамин Александрович 28.04.1924-05.07.2013.jpg"/>
          <p:cNvPicPr/>
          <p:nvPr/>
        </p:nvPicPr>
        <p:blipFill>
          <a:blip r:embed="rId6">
            <a:extLst>
              <a:ext uri="{28A0092B-C50C-407E-A947-70E740481C1C}">
                <a14:useLocalDpi xmlns:a14="http://schemas.microsoft.com/office/drawing/2010/main" val="0"/>
              </a:ext>
            </a:extLst>
          </a:blip>
          <a:srcRect/>
          <a:stretch>
            <a:fillRect/>
          </a:stretch>
        </p:blipFill>
        <p:spPr bwMode="auto">
          <a:xfrm>
            <a:off x="4675518" y="819509"/>
            <a:ext cx="4339086" cy="4743247"/>
          </a:xfrm>
          <a:prstGeom prst="rect">
            <a:avLst/>
          </a:prstGeom>
          <a:noFill/>
          <a:ln>
            <a:noFill/>
          </a:ln>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843852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534"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6" y="1742182"/>
            <a:ext cx="4106260" cy="2708434"/>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БАРУЗДИН </a:t>
            </a:r>
          </a:p>
          <a:p>
            <a:pPr algn="ctr">
              <a:spcAft>
                <a:spcPts val="400"/>
              </a:spcAft>
            </a:pPr>
            <a:r>
              <a:rPr lang="ru-RU" sz="1400" b="1" dirty="0" smtClean="0">
                <a:solidFill>
                  <a:srgbClr val="C00000"/>
                </a:solidFill>
                <a:latin typeface="Constantia" panose="02030602050306030303" pitchFamily="18" charset="0"/>
                <a:cs typeface="MV Boli" pitchFamily="2" charset="0"/>
              </a:rPr>
              <a:t>АЛЕКСАНДР   ФЕДОРОВИЧ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150" spc="-4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smtClean="0">
                <a:solidFill>
                  <a:srgbClr val="003374"/>
                </a:solidFill>
                <a:latin typeface="Times New Roman" panose="02020603050405020304" pitchFamily="18" charset="0"/>
                <a:cs typeface="Times New Roman" panose="02020603050405020304" pitchFamily="18" charset="0"/>
              </a:rPr>
              <a:t>1906 году</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дер. Ерусалим Ярославской области.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1939 </a:t>
            </a:r>
            <a:r>
              <a:rPr lang="ru-RU" sz="1200" dirty="0">
                <a:solidFill>
                  <a:srgbClr val="003374"/>
                </a:solidFill>
                <a:latin typeface="Constantia" panose="02030602050306030303" pitchFamily="18" charset="0"/>
                <a:cs typeface="Times New Roman" panose="02020603050405020304" pitchFamily="18" charset="0"/>
              </a:rPr>
              <a:t>году переехал с семьей из зоны затопления в связи со строительством Рыбинского </a:t>
            </a:r>
            <a:r>
              <a:rPr lang="ru-RU" sz="1200" dirty="0" smtClean="0">
                <a:solidFill>
                  <a:srgbClr val="003374"/>
                </a:solidFill>
                <a:latin typeface="Constantia" panose="02030602050306030303" pitchFamily="18" charset="0"/>
                <a:cs typeface="Times New Roman" panose="02020603050405020304" pitchFamily="18" charset="0"/>
              </a:rPr>
              <a:t>водохранилища в </a:t>
            </a:r>
            <a:r>
              <a:rPr lang="ru-RU" sz="1200" dirty="0">
                <a:solidFill>
                  <a:srgbClr val="003374"/>
                </a:solidFill>
                <a:latin typeface="Constantia" panose="02030602050306030303" pitchFamily="18" charset="0"/>
                <a:cs typeface="Times New Roman" panose="02020603050405020304" pitchFamily="18" charset="0"/>
              </a:rPr>
              <a:t>д. Шувалово Костромского района.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призвался на службу.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октябре </a:t>
            </a:r>
            <a:r>
              <a:rPr lang="ru-RU" sz="1200" dirty="0" smtClean="0">
                <a:solidFill>
                  <a:srgbClr val="003374"/>
                </a:solidFill>
                <a:latin typeface="Times New Roman" panose="02020603050405020304" pitchFamily="18" charset="0"/>
                <a:cs typeface="Times New Roman" panose="02020603050405020304" pitchFamily="18" charset="0"/>
              </a:rPr>
              <a:t>1944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письменная связь с ним прервалась.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декабре </a:t>
            </a:r>
            <a:r>
              <a:rPr lang="ru-RU" sz="1200" dirty="0" smtClean="0">
                <a:solidFill>
                  <a:srgbClr val="003374"/>
                </a:solidFill>
                <a:latin typeface="Times New Roman" panose="02020603050405020304" pitchFamily="18" charset="0"/>
                <a:cs typeface="Times New Roman" panose="02020603050405020304" pitchFamily="18" charset="0"/>
              </a:rPr>
              <a:t>1944 </a:t>
            </a:r>
            <a:r>
              <a:rPr lang="ru-RU" sz="1200" dirty="0" smtClean="0">
                <a:solidFill>
                  <a:srgbClr val="003374"/>
                </a:solidFill>
                <a:latin typeface="Constantia" panose="02030602050306030303" pitchFamily="18" charset="0"/>
                <a:cs typeface="Times New Roman" panose="02020603050405020304" pitchFamily="18" charset="0"/>
              </a:rPr>
              <a:t>года </a:t>
            </a:r>
            <a:r>
              <a:rPr lang="ru-RU" sz="1200" dirty="0">
                <a:solidFill>
                  <a:srgbClr val="003374"/>
                </a:solidFill>
                <a:latin typeface="Constantia" panose="02030602050306030303" pitchFamily="18" charset="0"/>
                <a:cs typeface="Times New Roman" panose="02020603050405020304" pitchFamily="18" charset="0"/>
              </a:rPr>
              <a:t>пришло извещение «пропал </a:t>
            </a:r>
            <a:r>
              <a:rPr lang="ru-RU" sz="1200" dirty="0" smtClean="0">
                <a:solidFill>
                  <a:srgbClr val="003374"/>
                </a:solidFill>
                <a:latin typeface="Constantia" panose="02030602050306030303" pitchFamily="18" charset="0"/>
                <a:cs typeface="Times New Roman" panose="02020603050405020304" pitchFamily="18" charset="0"/>
              </a:rPr>
              <a:t>без вести».</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417" y="5998855"/>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Чупрунова Валентина Николаевна,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казначей </a:t>
            </a:r>
            <a:r>
              <a:rPr lang="ru-RU" sz="1100" dirty="0">
                <a:latin typeface="Constantia" panose="02030602050306030303" pitchFamily="18" charset="0"/>
                <a:cs typeface="MV Boli" pitchFamily="2" charset="0"/>
              </a:rPr>
              <a:t>отдела кассового </a:t>
            </a:r>
            <a:r>
              <a:rPr lang="ru-RU" sz="1100" dirty="0" smtClean="0">
                <a:latin typeface="Constantia" panose="02030602050306030303" pitchFamily="18" charset="0"/>
                <a:cs typeface="MV Boli" pitchFamily="2" charset="0"/>
              </a:rPr>
              <a:t>обслуживания  </a:t>
            </a:r>
          </a:p>
          <a:p>
            <a:pPr indent="71438"/>
            <a:r>
              <a:rPr lang="ru-RU" sz="1100" dirty="0" smtClean="0">
                <a:latin typeface="Constantia" panose="02030602050306030303" pitchFamily="18" charset="0"/>
                <a:cs typeface="MV Boli" pitchFamily="2" charset="0"/>
              </a:rPr>
              <a:t>исполнения </a:t>
            </a:r>
            <a:r>
              <a:rPr lang="ru-RU" sz="1100" dirty="0">
                <a:latin typeface="Constantia" panose="02030602050306030303" pitchFamily="18" charset="0"/>
                <a:cs typeface="MV Boli" pitchFamily="2" charset="0"/>
              </a:rPr>
              <a:t>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4\В работу\К размещению\Баруздин Александр Федорович\Баруздин Александр Федорович.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9034" y="664233"/>
            <a:ext cx="4013599" cy="53740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243289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6" y="1742182"/>
            <a:ext cx="4071755" cy="228780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ЧУПРУНОВ </a:t>
            </a:r>
          </a:p>
          <a:p>
            <a:pPr algn="ctr">
              <a:spcAft>
                <a:spcPts val="400"/>
              </a:spcAft>
            </a:pPr>
            <a:r>
              <a:rPr lang="ru-RU" sz="1400" b="1" dirty="0" smtClean="0">
                <a:solidFill>
                  <a:srgbClr val="C00000"/>
                </a:solidFill>
                <a:latin typeface="Constantia" panose="02030602050306030303" pitchFamily="18" charset="0"/>
                <a:cs typeface="MV Boli" pitchFamily="2" charset="0"/>
              </a:rPr>
              <a:t>АЛЕКСАНДР   ИВАНОВИЧ</a:t>
            </a:r>
            <a:endParaRPr lang="ru-RU" sz="1400" b="1" dirty="0">
              <a:solidFill>
                <a:srgbClr val="C00000"/>
              </a:solidFill>
              <a:latin typeface="Constantia" panose="02030602050306030303" pitchFamily="18" charset="0"/>
              <a:cs typeface="MV Boli" pitchFamily="2" charset="0"/>
            </a:endParaRPr>
          </a:p>
          <a:p>
            <a:pPr algn="just"/>
            <a:endParaRPr lang="en-US" sz="1200" dirty="0">
              <a:solidFill>
                <a:srgbClr val="C00000"/>
              </a:solidFill>
              <a:latin typeface="Constantia" panose="02030602050306030303" pitchFamily="18" charset="0"/>
              <a:cs typeface="MV Boli" pitchFamily="2" charset="0"/>
            </a:endParaRPr>
          </a:p>
          <a:p>
            <a:pPr algn="just"/>
            <a:r>
              <a:rPr lang="en-US" sz="1200" dirty="0">
                <a:solidFill>
                  <a:srgbClr val="C00000"/>
                </a:solidFill>
                <a:latin typeface="Constantia" panose="02030602050306030303" pitchFamily="18" charset="0"/>
                <a:cs typeface="MV Boli" pitchFamily="2" charset="0"/>
              </a:rPr>
              <a:t> </a:t>
            </a:r>
            <a:r>
              <a:rPr lang="en-US" sz="1200" dirty="0" smtClean="0">
                <a:solidFill>
                  <a:srgbClr val="C00000"/>
                </a:solidFill>
                <a:latin typeface="Constantia" panose="02030602050306030303" pitchFamily="18" charset="0"/>
                <a:cs typeface="MV Boli" pitchFamily="2"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smtClean="0">
                <a:solidFill>
                  <a:srgbClr val="003374"/>
                </a:solidFill>
                <a:latin typeface="Times New Roman" panose="02020603050405020304" pitchFamily="18" charset="0"/>
                <a:cs typeface="Times New Roman" panose="02020603050405020304" pitchFamily="18" charset="0"/>
              </a:rPr>
              <a:t>25</a:t>
            </a:r>
            <a:r>
              <a:rPr lang="ru-RU" sz="1200" dirty="0" smtClean="0">
                <a:solidFill>
                  <a:srgbClr val="003374"/>
                </a:solidFill>
                <a:latin typeface="Constantia" panose="02030602050306030303" pitchFamily="18" charset="0"/>
                <a:cs typeface="Times New Roman" panose="02020603050405020304" pitchFamily="18" charset="0"/>
              </a:rPr>
              <a:t> марта </a:t>
            </a:r>
            <a:r>
              <a:rPr lang="ru-RU" sz="1200" dirty="0" smtClean="0">
                <a:solidFill>
                  <a:srgbClr val="003374"/>
                </a:solidFill>
                <a:latin typeface="Times New Roman" panose="02020603050405020304" pitchFamily="18" charset="0"/>
                <a:cs typeface="Times New Roman" panose="02020603050405020304" pitchFamily="18" charset="0"/>
              </a:rPr>
              <a:t>1916</a:t>
            </a:r>
            <a:r>
              <a:rPr lang="ru-RU" sz="1200" dirty="0" smtClean="0">
                <a:solidFill>
                  <a:srgbClr val="003374"/>
                </a:solidFill>
                <a:latin typeface="Constantia" panose="02030602050306030303" pitchFamily="18" charset="0"/>
                <a:cs typeface="Times New Roman" panose="02020603050405020304" pitchFamily="18" charset="0"/>
              </a:rPr>
              <a:t> года в </a:t>
            </a:r>
            <a:r>
              <a:rPr lang="ru-RU" sz="1200" dirty="0">
                <a:solidFill>
                  <a:srgbClr val="003374"/>
                </a:solidFill>
                <a:latin typeface="Constantia" panose="02030602050306030303" pitchFamily="18" charset="0"/>
                <a:cs typeface="Times New Roman" panose="02020603050405020304" pitchFamily="18" charset="0"/>
              </a:rPr>
              <a:t>Архангельской области</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a:solidFill>
                  <a:srgbClr val="003374"/>
                </a:solidFill>
                <a:latin typeface="Constantia" panose="02030602050306030303" pitchFamily="18" charset="0"/>
                <a:cs typeface="Times New Roman" panose="02020603050405020304" pitchFamily="18" charset="0"/>
              </a:rPr>
              <a:t>  </a:t>
            </a:r>
            <a:r>
              <a:rPr lang="en-US"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Прошел </a:t>
            </a:r>
            <a:r>
              <a:rPr lang="ru-RU" sz="1200" dirty="0">
                <a:solidFill>
                  <a:srgbClr val="003374"/>
                </a:solidFill>
                <a:latin typeface="Constantia" panose="02030602050306030303" pitchFamily="18" charset="0"/>
                <a:cs typeface="Times New Roman" panose="02020603050405020304" pitchFamily="18" charset="0"/>
              </a:rPr>
              <a:t>Советско-финскую войну с ноября </a:t>
            </a:r>
            <a:r>
              <a:rPr lang="ru-RU" sz="1200" dirty="0">
                <a:solidFill>
                  <a:srgbClr val="003374"/>
                </a:solidFill>
                <a:latin typeface="Times New Roman" panose="02020603050405020304" pitchFamily="18" charset="0"/>
                <a:cs typeface="Times New Roman" panose="02020603050405020304" pitchFamily="18" charset="0"/>
              </a:rPr>
              <a:t>1939</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года по </a:t>
            </a:r>
            <a:r>
              <a:rPr lang="ru-RU" sz="1200" dirty="0" smtClean="0">
                <a:solidFill>
                  <a:srgbClr val="003374"/>
                </a:solidFill>
                <a:latin typeface="Times New Roman" panose="02020603050405020304" pitchFamily="18" charset="0"/>
                <a:cs typeface="Times New Roman" panose="02020603050405020304" pitchFamily="18" charset="0"/>
              </a:rPr>
              <a:t>1940 </a:t>
            </a:r>
            <a:r>
              <a:rPr lang="ru-RU" sz="1200" dirty="0" smtClean="0">
                <a:solidFill>
                  <a:srgbClr val="003374"/>
                </a:solidFill>
                <a:latin typeface="Constantia" panose="02030602050306030303" pitchFamily="18" charset="0"/>
                <a:cs typeface="Times New Roman" panose="02020603050405020304" pitchFamily="18" charset="0"/>
              </a:rPr>
              <a:t>год. </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призвался на службу. Служил в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146</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стрелковом полку, был ранен, инвалид </a:t>
            </a:r>
            <a:r>
              <a:rPr lang="ru-RU" sz="1200" dirty="0">
                <a:solidFill>
                  <a:srgbClr val="003374"/>
                </a:solidFill>
                <a:latin typeface="Times New Roman" panose="02020603050405020304" pitchFamily="18" charset="0"/>
                <a:cs typeface="Times New Roman" panose="02020603050405020304" pitchFamily="18" charset="0"/>
              </a:rPr>
              <a:t>2 </a:t>
            </a:r>
            <a:r>
              <a:rPr lang="ru-RU" sz="1200" dirty="0">
                <a:solidFill>
                  <a:srgbClr val="003374"/>
                </a:solidFill>
                <a:latin typeface="Constantia" panose="02030602050306030303" pitchFamily="18" charset="0"/>
                <a:cs typeface="Times New Roman" panose="02020603050405020304" pitchFamily="18" charset="0"/>
              </a:rPr>
              <a:t>группы и награжден орденом Отечественной войны.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Александр Иванович ушел из жизни                              </a:t>
            </a:r>
            <a:r>
              <a:rPr lang="ru-RU" sz="1200" dirty="0" smtClean="0">
                <a:solidFill>
                  <a:srgbClr val="003374"/>
                </a:solidFill>
                <a:latin typeface="Times New Roman" panose="02020603050405020304" pitchFamily="18" charset="0"/>
                <a:cs typeface="Times New Roman" panose="02020603050405020304" pitchFamily="18" charset="0"/>
              </a:rPr>
              <a:t>10</a:t>
            </a:r>
            <a:r>
              <a:rPr lang="ru-RU" sz="1200" dirty="0" smtClean="0">
                <a:solidFill>
                  <a:srgbClr val="003374"/>
                </a:solidFill>
                <a:latin typeface="Constantia" panose="02030602050306030303" pitchFamily="18" charset="0"/>
                <a:cs typeface="Times New Roman" panose="02020603050405020304" pitchFamily="18" charset="0"/>
              </a:rPr>
              <a:t> февраля </a:t>
            </a:r>
            <a:r>
              <a:rPr lang="ru-RU" sz="1200" dirty="0" smtClean="0">
                <a:solidFill>
                  <a:srgbClr val="003374"/>
                </a:solidFill>
                <a:latin typeface="Times New Roman" panose="02020603050405020304" pitchFamily="18" charset="0"/>
                <a:cs typeface="Times New Roman" panose="02020603050405020304" pitchFamily="18" charset="0"/>
              </a:rPr>
              <a:t>1998</a:t>
            </a:r>
            <a:r>
              <a:rPr lang="ru-RU" sz="1200" dirty="0" smtClean="0">
                <a:solidFill>
                  <a:srgbClr val="003374"/>
                </a:solidFill>
                <a:latin typeface="Constantia" panose="02030602050306030303" pitchFamily="18" charset="0"/>
                <a:cs typeface="Times New Roman" panose="02020603050405020304" pitchFamily="18" charset="0"/>
              </a:rPr>
              <a:t> года.</a:t>
            </a:r>
            <a:endParaRPr lang="ru-RU" sz="120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417" y="5998855"/>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Чупрунова Валентина Николаевна,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тарший казначей </a:t>
            </a:r>
            <a:r>
              <a:rPr lang="ru-RU" sz="1100" dirty="0">
                <a:latin typeface="Constantia" panose="02030602050306030303" pitchFamily="18" charset="0"/>
                <a:cs typeface="MV Boli" pitchFamily="2" charset="0"/>
              </a:rPr>
              <a:t>отдела кассового </a:t>
            </a:r>
            <a:r>
              <a:rPr lang="ru-RU" sz="1100" dirty="0" smtClean="0">
                <a:latin typeface="Constantia" panose="02030602050306030303" pitchFamily="18" charset="0"/>
                <a:cs typeface="MV Boli" pitchFamily="2" charset="0"/>
              </a:rPr>
              <a:t>обслуживания  </a:t>
            </a:r>
          </a:p>
          <a:p>
            <a:pPr indent="71438"/>
            <a:r>
              <a:rPr lang="ru-RU" sz="1100" dirty="0" smtClean="0">
                <a:latin typeface="Constantia" panose="02030602050306030303" pitchFamily="18" charset="0"/>
                <a:cs typeface="MV Boli" pitchFamily="2" charset="0"/>
              </a:rPr>
              <a:t>исполнения </a:t>
            </a:r>
            <a:r>
              <a:rPr lang="ru-RU" sz="1100" dirty="0">
                <a:latin typeface="Constantia" panose="02030602050306030303" pitchFamily="18" charset="0"/>
                <a:cs typeface="MV Boli" pitchFamily="2" charset="0"/>
              </a:rPr>
              <a:t>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50" name="Picture 2" descr="W:\Pochta\209\Елена\Поисковый отряд КАЗНАЧЕЙ-44\Книга памяти ДОП 2024\В работу\К размещению\Чупрунов Александр Иванович\Чупрунов Александр Иванович.jpg"/>
          <p:cNvPicPr>
            <a:picLocks noChangeAspect="1" noChangeArrowheads="1"/>
          </p:cNvPicPr>
          <p:nvPr/>
        </p:nvPicPr>
        <p:blipFill rotWithShape="1">
          <a:blip r:embed="rId6">
            <a:extLst>
              <a:ext uri="{28A0092B-C50C-407E-A947-70E740481C1C}">
                <a14:useLocalDpi xmlns:a14="http://schemas.microsoft.com/office/drawing/2010/main" val="0"/>
              </a:ext>
            </a:extLst>
          </a:blip>
          <a:srcRect t="4984"/>
          <a:stretch/>
        </p:blipFill>
        <p:spPr bwMode="auto">
          <a:xfrm>
            <a:off x="4942936" y="376794"/>
            <a:ext cx="3735323" cy="53593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235191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4" y="1323214"/>
            <a:ext cx="4185627" cy="363176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ТИХОМИРОВ </a:t>
            </a:r>
          </a:p>
          <a:p>
            <a:pPr algn="ctr">
              <a:spcAft>
                <a:spcPts val="400"/>
              </a:spcAft>
            </a:pPr>
            <a:r>
              <a:rPr lang="ru-RU" sz="1400" b="1" dirty="0" smtClean="0">
                <a:solidFill>
                  <a:srgbClr val="C00000"/>
                </a:solidFill>
                <a:latin typeface="Constantia" panose="02030602050306030303" pitchFamily="18" charset="0"/>
                <a:cs typeface="MV Boli" pitchFamily="2" charset="0"/>
              </a:rPr>
              <a:t>ПАВЕЛ   ГЕННАДЬЕВИЧ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smtClean="0">
                <a:solidFill>
                  <a:srgbClr val="003374"/>
                </a:solidFill>
                <a:latin typeface="Times New Roman" panose="02020603050405020304" pitchFamily="18" charset="0"/>
                <a:cs typeface="Times New Roman" panose="02020603050405020304" pitchFamily="18" charset="0"/>
              </a:rPr>
              <a:t>4 марта 1922 года</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в д. Софрянки, Судиславского района Костромской области.</a:t>
            </a:r>
          </a:p>
          <a:p>
            <a:pPr algn="just"/>
            <a:r>
              <a:rPr lang="ru-RU" sz="1200" dirty="0" smtClean="0">
                <a:solidFill>
                  <a:srgbClr val="003374"/>
                </a:solidFill>
                <a:latin typeface="Constantia" panose="02030602050306030303" pitchFamily="18" charset="0"/>
                <a:cs typeface="Times New Roman" panose="02020603050405020304" pitchFamily="18" charset="0"/>
              </a:rPr>
              <a:t>   До </a:t>
            </a:r>
            <a:r>
              <a:rPr lang="ru-RU" sz="1200" dirty="0">
                <a:solidFill>
                  <a:srgbClr val="003374"/>
                </a:solidFill>
                <a:latin typeface="Constantia" panose="02030602050306030303" pitchFamily="18" charset="0"/>
                <a:cs typeface="Times New Roman" panose="02020603050405020304" pitchFamily="18" charset="0"/>
              </a:rPr>
              <a:t>начала Великой Отечественной войны работал </a:t>
            </a:r>
            <a:r>
              <a:rPr lang="ru-RU" sz="1200" dirty="0" smtClean="0">
                <a:solidFill>
                  <a:srgbClr val="003374"/>
                </a:solidFill>
                <a:latin typeface="Constantia" panose="02030602050306030303" pitchFamily="18" charset="0"/>
                <a:cs typeface="Times New Roman" panose="02020603050405020304" pitchFamily="18" charset="0"/>
              </a:rPr>
              <a:t>мотористом мотовоза </a:t>
            </a:r>
            <a:r>
              <a:rPr lang="ru-RU" sz="1200" dirty="0">
                <a:solidFill>
                  <a:srgbClr val="003374"/>
                </a:solidFill>
                <a:latin typeface="Constantia" panose="02030602050306030303" pitchFamily="18" charset="0"/>
                <a:cs typeface="Times New Roman" panose="02020603050405020304" pitchFamily="18" charset="0"/>
              </a:rPr>
              <a:t>на Сухоноговском торфодобывающем предприятии, откуда и был призван на фронт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году.</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Воевал </a:t>
            </a:r>
            <a:r>
              <a:rPr lang="ru-RU" sz="1200" dirty="0">
                <a:solidFill>
                  <a:srgbClr val="003374"/>
                </a:solidFill>
                <a:latin typeface="Constantia" panose="02030602050306030303" pitchFamily="18" charset="0"/>
                <a:cs typeface="Times New Roman" panose="02020603050405020304" pitchFamily="18" charset="0"/>
              </a:rPr>
              <a:t>под г. Гжатск Смоленской области (</a:t>
            </a:r>
            <a:r>
              <a:rPr lang="ru-RU" sz="1200" dirty="0" smtClean="0">
                <a:solidFill>
                  <a:srgbClr val="003374"/>
                </a:solidFill>
                <a:latin typeface="Constantia" panose="02030602050306030303" pitchFamily="18" charset="0"/>
                <a:cs typeface="Times New Roman" panose="02020603050405020304" pitchFamily="18" charset="0"/>
              </a:rPr>
              <a:t>ныне              </a:t>
            </a:r>
            <a:r>
              <a:rPr lang="ru-RU" sz="1200" dirty="0">
                <a:solidFill>
                  <a:srgbClr val="003374"/>
                </a:solidFill>
                <a:latin typeface="Constantia" panose="02030602050306030303" pitchFamily="18" charset="0"/>
                <a:cs typeface="Times New Roman" panose="02020603050405020304" pitchFamily="18" charset="0"/>
              </a:rPr>
              <a:t>г. Гагарин), был командиром минометного отделения.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Constantia" panose="02030602050306030303" pitchFamily="18" charset="0"/>
                <a:cs typeface="Times New Roman" panose="02020603050405020304" pitchFamily="18" charset="0"/>
              </a:rPr>
              <a:t>марте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года получил тяжелые ранения в голову и грудь, лечился в разных госпиталях. После лечения был направлен служить в особый отдел НКВД по борьбе с преступностью  г. Астрахани до окончания войны. </a:t>
            </a:r>
          </a:p>
          <a:p>
            <a:pPr algn="just"/>
            <a:r>
              <a:rPr lang="ru-RU" sz="1200" dirty="0" smtClean="0">
                <a:solidFill>
                  <a:srgbClr val="003374"/>
                </a:solidFill>
                <a:latin typeface="Constantia" panose="02030602050306030303" pitchFamily="18" charset="0"/>
                <a:cs typeface="Times New Roman" panose="02020603050405020304" pitchFamily="18" charset="0"/>
              </a:rPr>
              <a:t>   Мой </a:t>
            </a:r>
            <a:r>
              <a:rPr lang="ru-RU" sz="1200" dirty="0">
                <a:solidFill>
                  <a:srgbClr val="003374"/>
                </a:solidFill>
                <a:latin typeface="Constantia" panose="02030602050306030303" pitchFamily="18" charset="0"/>
                <a:cs typeface="Times New Roman" panose="02020603050405020304" pitchFamily="18" charset="0"/>
              </a:rPr>
              <a:t>отец был награжден орденом Отечественной войны  </a:t>
            </a:r>
            <a:r>
              <a:rPr lang="ru-RU" sz="1200" dirty="0" smtClean="0">
                <a:solidFill>
                  <a:srgbClr val="003374"/>
                </a:solidFill>
                <a:latin typeface="Times New Roman" panose="02020603050405020304" pitchFamily="18" charset="0"/>
                <a:cs typeface="Times New Roman" panose="02020603050405020304" pitchFamily="18" charset="0"/>
              </a:rPr>
              <a:t>1 </a:t>
            </a:r>
            <a:r>
              <a:rPr lang="ru-RU" sz="1200" dirty="0">
                <a:solidFill>
                  <a:srgbClr val="003374"/>
                </a:solidFill>
                <a:latin typeface="Constantia" panose="02030602050306030303" pitchFamily="18" charset="0"/>
                <a:cs typeface="Times New Roman" panose="02020603050405020304" pitchFamily="18" charset="0"/>
              </a:rPr>
              <a:t>степени, юбилейными наградами.</a:t>
            </a:r>
          </a:p>
          <a:p>
            <a:pPr algn="just"/>
            <a:r>
              <a:rPr lang="ru-RU" sz="1200" dirty="0" smtClean="0">
                <a:solidFill>
                  <a:srgbClr val="003374"/>
                </a:solidFill>
                <a:latin typeface="Constantia" panose="02030602050306030303" pitchFamily="18" charset="0"/>
                <a:cs typeface="Times New Roman" panose="02020603050405020304" pitchFamily="18" charset="0"/>
              </a:rPr>
              <a:t>   Ушел </a:t>
            </a:r>
            <a:r>
              <a:rPr lang="ru-RU" sz="1200" dirty="0">
                <a:solidFill>
                  <a:srgbClr val="003374"/>
                </a:solidFill>
                <a:latin typeface="Constantia" panose="02030602050306030303" pitchFamily="18" charset="0"/>
                <a:cs typeface="Times New Roman" panose="02020603050405020304" pitchFamily="18" charset="0"/>
              </a:rPr>
              <a:t>из жизни </a:t>
            </a:r>
            <a:r>
              <a:rPr lang="ru-RU" sz="1200" dirty="0">
                <a:solidFill>
                  <a:srgbClr val="003374"/>
                </a:solidFill>
                <a:latin typeface="Times New Roman" panose="02020603050405020304" pitchFamily="18" charset="0"/>
                <a:cs typeface="Times New Roman" panose="02020603050405020304" pitchFamily="18" charset="0"/>
              </a:rPr>
              <a:t>27</a:t>
            </a:r>
            <a:r>
              <a:rPr lang="ru-RU" sz="1200" dirty="0" smtClean="0">
                <a:solidFill>
                  <a:srgbClr val="003374"/>
                </a:solidFill>
                <a:latin typeface="Times New Roman" panose="02020603050405020304" pitchFamily="18" charset="0"/>
                <a:cs typeface="Times New Roman" panose="02020603050405020304" pitchFamily="18" charset="0"/>
              </a:rPr>
              <a:t>.09.2004</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в возрасте </a:t>
            </a:r>
            <a:r>
              <a:rPr lang="ru-RU" sz="1200" dirty="0">
                <a:solidFill>
                  <a:srgbClr val="003374"/>
                </a:solidFill>
                <a:latin typeface="Times New Roman" panose="02020603050405020304" pitchFamily="18" charset="0"/>
                <a:cs typeface="Times New Roman" panose="02020603050405020304" pitchFamily="18" charset="0"/>
              </a:rPr>
              <a:t>82</a:t>
            </a:r>
            <a:r>
              <a:rPr lang="ru-RU" sz="1200" dirty="0">
                <a:solidFill>
                  <a:srgbClr val="003374"/>
                </a:solidFill>
                <a:latin typeface="Constantia" panose="02030602050306030303" pitchFamily="18" charset="0"/>
                <a:cs typeface="Times New Roman" panose="02020603050405020304" pitchFamily="18" charset="0"/>
              </a:rPr>
              <a:t> лет.</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Крылова Валентина Павловна,</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начальник отдела </a:t>
            </a:r>
            <a:r>
              <a:rPr lang="ru-RU" sz="1100" dirty="0" smtClean="0">
                <a:latin typeface="Times New Roman" panose="02020603050405020304" pitchFamily="18" charset="0"/>
                <a:cs typeface="Times New Roman" panose="02020603050405020304" pitchFamily="18" charset="0"/>
              </a:rPr>
              <a:t>№ 23</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3074" name="Picture 2" descr="W:\Pochta\209\Елена\Поисковый отряд КАЗНАЧЕЙ-44\Книга памяти ДОП 2024\В работу\К размещению\Тихомиров Павел Геннадьевич\ТихомировПавелГеннадьевич1922-2004.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9245"/>
          <a:stretch/>
        </p:blipFill>
        <p:spPr bwMode="auto">
          <a:xfrm>
            <a:off x="4780761" y="542621"/>
            <a:ext cx="4085953" cy="51935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996600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3" y="1339491"/>
            <a:ext cx="4185627" cy="307776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ИВАНОВ  </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ФЕДОРОВИЧ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Мой </a:t>
            </a:r>
            <a:r>
              <a:rPr lang="ru-RU" sz="1200" dirty="0">
                <a:solidFill>
                  <a:srgbClr val="003374"/>
                </a:solidFill>
                <a:latin typeface="Constantia" panose="02030602050306030303" pitchFamily="18" charset="0"/>
                <a:cs typeface="Times New Roman" panose="02020603050405020304" pitchFamily="18" charset="0"/>
              </a:rPr>
              <a:t>отец рассказывал мне о своем дедушке и его двух старших сыновьях, которые погибли и не вернулись домой. Как велико было горе женщины, которая не дождалась с войны мужа и двух своих сыновей, она осталась с тремя малолетними детьми одна. </a:t>
            </a:r>
          </a:p>
          <a:p>
            <a:pPr algn="just"/>
            <a:r>
              <a:rPr lang="ru-RU" sz="1200" dirty="0" smtClean="0">
                <a:solidFill>
                  <a:srgbClr val="003374"/>
                </a:solidFill>
                <a:latin typeface="Constantia" panose="02030602050306030303" pitchFamily="18" charset="0"/>
                <a:cs typeface="Times New Roman" panose="02020603050405020304" pitchFamily="18" charset="0"/>
              </a:rPr>
              <a:t>   Дедушка </a:t>
            </a:r>
            <a:r>
              <a:rPr lang="ru-RU" sz="1200" dirty="0">
                <a:solidFill>
                  <a:srgbClr val="003374"/>
                </a:solidFill>
                <a:latin typeface="Constantia" panose="02030602050306030303" pitchFamily="18" charset="0"/>
                <a:cs typeface="Times New Roman" panose="02020603050405020304" pitchFamily="18" charset="0"/>
              </a:rPr>
              <a:t>Иванов Николай Федорович родился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1900</a:t>
            </a:r>
            <a:r>
              <a:rPr lang="ru-RU" sz="1200" dirty="0">
                <a:solidFill>
                  <a:srgbClr val="003374"/>
                </a:solidFill>
                <a:latin typeface="Constantia" panose="02030602050306030303" pitchFamily="18" charset="0"/>
                <a:cs typeface="Times New Roman" panose="02020603050405020304" pitchFamily="18" charset="0"/>
              </a:rPr>
              <a:t> году</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Был призван на фронт Кологривским РВК, Горьковской области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когда ему был </a:t>
            </a:r>
            <a:r>
              <a:rPr lang="ru-RU" sz="1200" dirty="0">
                <a:solidFill>
                  <a:srgbClr val="003374"/>
                </a:solidFill>
                <a:latin typeface="Times New Roman" panose="02020603050405020304" pitchFamily="18" charset="0"/>
                <a:cs typeface="Times New Roman" panose="02020603050405020304" pitchFamily="18" charset="0"/>
              </a:rPr>
              <a:t>41</a:t>
            </a:r>
            <a:r>
              <a:rPr lang="ru-RU" sz="1200" dirty="0">
                <a:solidFill>
                  <a:srgbClr val="003374"/>
                </a:solidFill>
                <a:latin typeface="Constantia" panose="02030602050306030303" pitchFamily="18" charset="0"/>
                <a:cs typeface="Times New Roman" panose="02020603050405020304" pitchFamily="18" charset="0"/>
              </a:rPr>
              <a:t> год.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Служил </a:t>
            </a:r>
            <a:r>
              <a:rPr lang="ru-RU" sz="1200" dirty="0">
                <a:solidFill>
                  <a:srgbClr val="003374"/>
                </a:solidFill>
                <a:latin typeface="Constantia" panose="02030602050306030303" pitchFamily="18" charset="0"/>
                <a:cs typeface="Times New Roman" panose="02020603050405020304" pitchFamily="18" charset="0"/>
              </a:rPr>
              <a:t>в воинском звании красноармеец. </a:t>
            </a:r>
          </a:p>
          <a:p>
            <a:pPr algn="just"/>
            <a:r>
              <a:rPr lang="ru-RU" sz="1200" dirty="0" smtClean="0">
                <a:solidFill>
                  <a:srgbClr val="003374"/>
                </a:solidFill>
                <a:latin typeface="Times New Roman" panose="02020603050405020304" pitchFamily="18" charset="0"/>
                <a:cs typeface="Times New Roman" panose="02020603050405020304" pitchFamily="18" charset="0"/>
              </a:rPr>
              <a:t>   29.10.1942</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умер в госпитале под Сталинградом от инфекции.</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Чумакова Юлия Сергеевна</a:t>
            </a:r>
            <a:r>
              <a:rPr lang="ru-RU" sz="1100" dirty="0" smtClean="0">
                <a:latin typeface="Constantia" panose="02030602050306030303" pitchFamily="18" charset="0"/>
                <a:cs typeface="MV Boli" pitchFamily="2" charset="0"/>
              </a:rPr>
              <a:t>,</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казначей отдела </a:t>
            </a:r>
            <a:r>
              <a:rPr lang="ru-RU" sz="1100" dirty="0" smtClean="0">
                <a:latin typeface="Times New Roman" panose="02020603050405020304" pitchFamily="18" charset="0"/>
                <a:cs typeface="Times New Roman" panose="02020603050405020304" pitchFamily="18" charset="0"/>
              </a:rPr>
              <a:t>№ 2</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652633"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5599417"/>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77282"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3" y="509331"/>
            <a:ext cx="4106264" cy="4739759"/>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ИВАНОВ  </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НИКОЛАЕВИЧ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a:solidFill>
                  <a:srgbClr val="003374"/>
                </a:solidFill>
                <a:latin typeface="Times New Roman" panose="02020603050405020304" pitchFamily="18" charset="0"/>
                <a:cs typeface="Times New Roman" panose="02020603050405020304" pitchFamily="18" charset="0"/>
              </a:rPr>
              <a:t>4</a:t>
            </a:r>
            <a:r>
              <a:rPr lang="ru-RU" sz="1200" dirty="0">
                <a:solidFill>
                  <a:srgbClr val="003374"/>
                </a:solidFill>
                <a:latin typeface="Constantia" panose="02030602050306030303" pitchFamily="18" charset="0"/>
                <a:cs typeface="Times New Roman" panose="02020603050405020304" pitchFamily="18" charset="0"/>
              </a:rPr>
              <a:t> ноября </a:t>
            </a:r>
            <a:r>
              <a:rPr lang="ru-RU" sz="1200" dirty="0">
                <a:solidFill>
                  <a:srgbClr val="003374"/>
                </a:solidFill>
                <a:latin typeface="Times New Roman" panose="02020603050405020304" pitchFamily="18" charset="0"/>
                <a:cs typeface="Times New Roman" panose="02020603050405020304" pitchFamily="18" charset="0"/>
              </a:rPr>
              <a:t>1922</a:t>
            </a:r>
            <a:r>
              <a:rPr lang="ru-RU" sz="1200" dirty="0">
                <a:solidFill>
                  <a:srgbClr val="003374"/>
                </a:solidFill>
                <a:latin typeface="Constantia" panose="02030602050306030303" pitchFamily="18" charset="0"/>
                <a:cs typeface="Times New Roman" panose="02020603050405020304" pitchFamily="18" charset="0"/>
              </a:rPr>
              <a:t> года в деревне Суховерхово Кологривского района. </a:t>
            </a:r>
          </a:p>
          <a:p>
            <a:pPr algn="just"/>
            <a:r>
              <a:rPr lang="ru-RU" sz="1200" dirty="0" smtClean="0">
                <a:solidFill>
                  <a:srgbClr val="003374"/>
                </a:solidFill>
                <a:latin typeface="Constantia" panose="02030602050306030303" pitchFamily="18" charset="0"/>
                <a:cs typeface="Times New Roman" panose="02020603050405020304" pitchFamily="18" charset="0"/>
              </a:rPr>
              <a:t>   Призван </a:t>
            </a:r>
            <a:r>
              <a:rPr lang="ru-RU" sz="1200" dirty="0">
                <a:solidFill>
                  <a:srgbClr val="003374"/>
                </a:solidFill>
                <a:latin typeface="Constantia" panose="02030602050306030303" pitchFamily="18" charset="0"/>
                <a:cs typeface="Times New Roman" panose="02020603050405020304" pitchFamily="18" charset="0"/>
              </a:rPr>
              <a:t>в ряды Красной Армии в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году Кологривским РВК, Горьковской области. Служил в звании Разведчик управления </a:t>
            </a:r>
            <a:r>
              <a:rPr lang="ru-RU" sz="1200" dirty="0">
                <a:solidFill>
                  <a:srgbClr val="003374"/>
                </a:solidFill>
                <a:latin typeface="Times New Roman" panose="02020603050405020304" pitchFamily="18" charset="0"/>
                <a:cs typeface="Times New Roman" panose="02020603050405020304" pitchFamily="18" charset="0"/>
              </a:rPr>
              <a:t>2</a:t>
            </a:r>
            <a:r>
              <a:rPr lang="ru-RU" sz="1200" dirty="0">
                <a:solidFill>
                  <a:srgbClr val="003374"/>
                </a:solidFill>
                <a:latin typeface="Constantia" panose="02030602050306030303" pitchFamily="18" charset="0"/>
                <a:cs typeface="Times New Roman" panose="02020603050405020304" pitchFamily="18" charset="0"/>
              </a:rPr>
              <a:t> дивизиона-ефрейтор.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был ранен в руку, но продолжил служить в противотанковой роте.</a:t>
            </a:r>
          </a:p>
          <a:p>
            <a:pPr algn="just"/>
            <a:r>
              <a:rPr lang="ru-RU" sz="1200" dirty="0" smtClean="0">
                <a:solidFill>
                  <a:srgbClr val="003374"/>
                </a:solidFill>
                <a:latin typeface="Times New Roman" panose="02020603050405020304" pitchFamily="18" charset="0"/>
                <a:cs typeface="Times New Roman" panose="02020603050405020304" pitchFamily="18" charset="0"/>
              </a:rPr>
              <a:t>   15</a:t>
            </a:r>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октября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a:t>
            </a:r>
            <a:r>
              <a:rPr lang="ru-RU" sz="1200" dirty="0" smtClean="0">
                <a:solidFill>
                  <a:srgbClr val="003374"/>
                </a:solidFill>
                <a:latin typeface="Constantia" panose="02030602050306030303" pitchFamily="18" charset="0"/>
                <a:cs typeface="Times New Roman" panose="02020603050405020304" pitchFamily="18" charset="0"/>
              </a:rPr>
              <a:t>Приказом </a:t>
            </a:r>
            <a:r>
              <a:rPr lang="ru-RU" sz="1200" dirty="0" smtClean="0">
                <a:solidFill>
                  <a:srgbClr val="003374"/>
                </a:solidFill>
                <a:latin typeface="Times New Roman" panose="02020603050405020304" pitchFamily="18" charset="0"/>
                <a:cs typeface="Times New Roman" panose="02020603050405020304" pitchFamily="18" charset="0"/>
              </a:rPr>
              <a:t>№ 014 </a:t>
            </a:r>
            <a:r>
              <a:rPr lang="ru-RU" sz="1200" dirty="0" smtClean="0">
                <a:solidFill>
                  <a:srgbClr val="003374"/>
                </a:solidFill>
                <a:latin typeface="Constantia" panose="02030602050306030303" pitchFamily="18" charset="0"/>
                <a:cs typeface="Times New Roman" panose="02020603050405020304" pitchFamily="18" charset="0"/>
              </a:rPr>
              <a:t>по                                   </a:t>
            </a:r>
            <a:r>
              <a:rPr lang="ru-RU" sz="1200" dirty="0" smtClean="0">
                <a:solidFill>
                  <a:srgbClr val="003374"/>
                </a:solidFill>
                <a:latin typeface="Times New Roman" panose="02020603050405020304" pitchFamily="18" charset="0"/>
                <a:cs typeface="Times New Roman" panose="02020603050405020304" pitchFamily="18" charset="0"/>
              </a:rPr>
              <a:t>559</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Артиллерийского полка </a:t>
            </a:r>
            <a:r>
              <a:rPr lang="ru-RU" sz="1200" dirty="0">
                <a:solidFill>
                  <a:srgbClr val="003374"/>
                </a:solidFill>
                <a:latin typeface="Times New Roman" panose="02020603050405020304" pitchFamily="18" charset="0"/>
                <a:cs typeface="Times New Roman" panose="02020603050405020304" pitchFamily="18" charset="0"/>
              </a:rPr>
              <a:t>47</a:t>
            </a:r>
            <a:r>
              <a:rPr lang="ru-RU" sz="1200" dirty="0">
                <a:solidFill>
                  <a:srgbClr val="003374"/>
                </a:solidFill>
                <a:latin typeface="Constantia" panose="02030602050306030303" pitchFamily="18" charset="0"/>
                <a:cs typeface="Times New Roman" panose="02020603050405020304" pitchFamily="18" charset="0"/>
              </a:rPr>
              <a:t> Невельской стрелковой дивизии Калининского фронта награжден Медалью «За боевые заслуги» за то, что в бою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Times New Roman" panose="02020603050405020304" pitchFamily="18" charset="0"/>
              </a:rPr>
              <a:t> и </a:t>
            </a:r>
            <a:r>
              <a:rPr lang="ru-RU" sz="1200" dirty="0">
                <a:solidFill>
                  <a:srgbClr val="003374"/>
                </a:solidFill>
                <a:latin typeface="Times New Roman" panose="02020603050405020304" pitchFamily="18" charset="0"/>
                <a:cs typeface="Times New Roman" panose="02020603050405020304" pitchFamily="18" charset="0"/>
              </a:rPr>
              <a:t>7</a:t>
            </a:r>
            <a:r>
              <a:rPr lang="ru-RU" sz="1200" dirty="0">
                <a:solidFill>
                  <a:srgbClr val="003374"/>
                </a:solidFill>
                <a:latin typeface="Constantia" panose="02030602050306030303" pitchFamily="18" charset="0"/>
                <a:cs typeface="Times New Roman" panose="02020603050405020304" pitchFamily="18" charset="0"/>
              </a:rPr>
              <a:t> октября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своевременно обнаружил </a:t>
            </a:r>
            <a:r>
              <a:rPr lang="ru-RU" sz="1200" dirty="0">
                <a:solidFill>
                  <a:srgbClr val="003374"/>
                </a:solidFill>
                <a:latin typeface="Times New Roman" panose="02020603050405020304" pitchFamily="18" charset="0"/>
                <a:cs typeface="Times New Roman" panose="02020603050405020304" pitchFamily="18" charset="0"/>
              </a:rPr>
              <a:t>6</a:t>
            </a:r>
            <a:r>
              <a:rPr lang="ru-RU" sz="1200" dirty="0">
                <a:solidFill>
                  <a:srgbClr val="003374"/>
                </a:solidFill>
                <a:latin typeface="Constantia" panose="02030602050306030303" pitchFamily="18" charset="0"/>
                <a:cs typeface="Times New Roman" panose="02020603050405020304" pitchFamily="18" charset="0"/>
              </a:rPr>
              <a:t> огневых точек противника, которые огнем батареи были уничтожены. </a:t>
            </a:r>
          </a:p>
          <a:p>
            <a:pPr algn="just"/>
            <a:r>
              <a:rPr lang="ru-RU" sz="1200" dirty="0" smtClean="0">
                <a:solidFill>
                  <a:srgbClr val="003374"/>
                </a:solidFill>
                <a:latin typeface="Times New Roman" panose="02020603050405020304" pitchFamily="18" charset="0"/>
                <a:cs typeface="Times New Roman" panose="02020603050405020304" pitchFamily="18" charset="0"/>
              </a:rPr>
              <a:t>   19</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декабря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a:t>
            </a:r>
            <a:r>
              <a:rPr lang="ru-RU" sz="1200" dirty="0" smtClean="0">
                <a:solidFill>
                  <a:srgbClr val="003374"/>
                </a:solidFill>
                <a:latin typeface="Constantia" panose="02030602050306030303" pitchFamily="18" charset="0"/>
                <a:cs typeface="Times New Roman" panose="02020603050405020304" pitchFamily="18" charset="0"/>
              </a:rPr>
              <a:t>Приказом </a:t>
            </a:r>
            <a:r>
              <a:rPr lang="ru-RU" sz="1200" dirty="0" smtClean="0">
                <a:solidFill>
                  <a:srgbClr val="003374"/>
                </a:solidFill>
                <a:latin typeface="Times New Roman" panose="02020603050405020304" pitchFamily="18" charset="0"/>
                <a:cs typeface="Times New Roman" panose="02020603050405020304" pitchFamily="18" charset="0"/>
              </a:rPr>
              <a:t>№ 019 </a:t>
            </a:r>
            <a:r>
              <a:rPr lang="ru-RU" sz="1200" dirty="0" smtClean="0">
                <a:solidFill>
                  <a:srgbClr val="003374"/>
                </a:solidFill>
                <a:latin typeface="Constantia" panose="02030602050306030303" pitchFamily="18" charset="0"/>
                <a:cs typeface="Times New Roman" panose="02020603050405020304" pitchFamily="18" charset="0"/>
              </a:rPr>
              <a:t>по                                            </a:t>
            </a:r>
            <a:r>
              <a:rPr lang="ru-RU" sz="1200" dirty="0" smtClean="0">
                <a:solidFill>
                  <a:srgbClr val="003374"/>
                </a:solidFill>
                <a:latin typeface="Times New Roman" panose="02020603050405020304" pitchFamily="18" charset="0"/>
                <a:cs typeface="Times New Roman" panose="02020603050405020304" pitchFamily="18" charset="0"/>
              </a:rPr>
              <a:t>559 </a:t>
            </a:r>
            <a:r>
              <a:rPr lang="ru-RU" sz="1200" dirty="0">
                <a:solidFill>
                  <a:srgbClr val="003374"/>
                </a:solidFill>
                <a:latin typeface="Constantia" panose="02030602050306030303" pitchFamily="18" charset="0"/>
                <a:cs typeface="Times New Roman" panose="02020603050405020304" pitchFamily="18" charset="0"/>
              </a:rPr>
              <a:t>Артиллерийского полка </a:t>
            </a:r>
            <a:r>
              <a:rPr lang="ru-RU" sz="1200" dirty="0">
                <a:solidFill>
                  <a:srgbClr val="003374"/>
                </a:solidFill>
                <a:latin typeface="Times New Roman" panose="02020603050405020304" pitchFamily="18" charset="0"/>
                <a:cs typeface="Times New Roman" panose="02020603050405020304" pitchFamily="18" charset="0"/>
              </a:rPr>
              <a:t>47</a:t>
            </a:r>
            <a:r>
              <a:rPr lang="ru-RU" sz="1200" dirty="0">
                <a:solidFill>
                  <a:srgbClr val="003374"/>
                </a:solidFill>
                <a:latin typeface="Constantia" panose="02030602050306030303" pitchFamily="18" charset="0"/>
                <a:cs typeface="Times New Roman" panose="02020603050405020304" pitchFamily="18" charset="0"/>
              </a:rPr>
              <a:t> Невельской стрелковой дивизии </a:t>
            </a:r>
            <a:r>
              <a:rPr lang="ru-RU" sz="1200" dirty="0" smtClean="0">
                <a:solidFill>
                  <a:srgbClr val="003374"/>
                </a:solidFill>
                <a:latin typeface="Times New Roman" panose="02020603050405020304" pitchFamily="18" charset="0"/>
                <a:cs typeface="Times New Roman" panose="02020603050405020304" pitchFamily="18" charset="0"/>
              </a:rPr>
              <a:t>1-</a:t>
            </a:r>
            <a:r>
              <a:rPr lang="ru-RU" sz="1200" dirty="0" smtClean="0">
                <a:solidFill>
                  <a:srgbClr val="003374"/>
                </a:solidFill>
                <a:latin typeface="Constantia" panose="02030602050306030303" pitchFamily="18" charset="0"/>
                <a:cs typeface="Times New Roman" panose="02020603050405020304" pitchFamily="18" charset="0"/>
              </a:rPr>
              <a:t>го </a:t>
            </a:r>
            <a:r>
              <a:rPr lang="ru-RU" sz="1200" dirty="0">
                <a:solidFill>
                  <a:srgbClr val="003374"/>
                </a:solidFill>
                <a:latin typeface="Constantia" panose="02030602050306030303" pitchFamily="18" charset="0"/>
                <a:cs typeface="Times New Roman" panose="02020603050405020304" pitchFamily="18" charset="0"/>
              </a:rPr>
              <a:t>Прибалтийского фронта награжден медалью «За отвагу» за то, что при прорыве и преследовании противника </a:t>
            </a:r>
            <a:r>
              <a:rPr lang="ru-RU" sz="1200" dirty="0">
                <a:solidFill>
                  <a:srgbClr val="003374"/>
                </a:solidFill>
                <a:latin typeface="Times New Roman" panose="02020603050405020304" pitchFamily="18" charset="0"/>
                <a:cs typeface="Times New Roman" panose="02020603050405020304" pitchFamily="18" charset="0"/>
              </a:rPr>
              <a:t>13</a:t>
            </a:r>
            <a:r>
              <a:rPr lang="ru-RU" sz="1200" dirty="0">
                <a:solidFill>
                  <a:srgbClr val="003374"/>
                </a:solidFill>
                <a:latin typeface="Constantia" panose="02030602050306030303" pitchFamily="18" charset="0"/>
                <a:cs typeface="Times New Roman" panose="02020603050405020304" pitchFamily="18" charset="0"/>
              </a:rPr>
              <a:t> декабря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года находился в боевых порядках и, корректируя артогнем, уничтожил более </a:t>
            </a:r>
            <a:r>
              <a:rPr lang="en-US"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30</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гитлеровцев. </a:t>
            </a:r>
          </a:p>
          <a:p>
            <a:pPr algn="just"/>
            <a:r>
              <a:rPr lang="ru-RU" sz="1200" dirty="0" smtClean="0">
                <a:solidFill>
                  <a:srgbClr val="003374"/>
                </a:solidFill>
                <a:latin typeface="Constantia" panose="02030602050306030303" pitchFamily="18" charset="0"/>
                <a:cs typeface="Times New Roman" panose="02020603050405020304" pitchFamily="18" charset="0"/>
              </a:rPr>
              <a:t>   Погиб </a:t>
            </a:r>
            <a:r>
              <a:rPr lang="ru-RU" sz="1200" dirty="0">
                <a:solidFill>
                  <a:srgbClr val="003374"/>
                </a:solidFill>
                <a:latin typeface="Constantia" panose="02030602050306030303" pitchFamily="18" charset="0"/>
                <a:cs typeface="Times New Roman" panose="02020603050405020304" pitchFamily="18" charset="0"/>
              </a:rPr>
              <a:t>в бою в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году, домой не вернулся.</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Чумакова Юлия Сергеевна</a:t>
            </a:r>
            <a:r>
              <a:rPr lang="ru-RU" sz="1100" dirty="0" smtClean="0">
                <a:latin typeface="Constantia" panose="02030602050306030303" pitchFamily="18" charset="0"/>
                <a:cs typeface="MV Boli" pitchFamily="2" charset="0"/>
              </a:rPr>
              <a:t>,</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казначей отдела </a:t>
            </a:r>
            <a:r>
              <a:rPr lang="ru-RU" sz="1100" dirty="0" smtClean="0">
                <a:latin typeface="Times New Roman" panose="02020603050405020304" pitchFamily="18" charset="0"/>
                <a:cs typeface="Times New Roman" panose="02020603050405020304" pitchFamily="18" charset="0"/>
              </a:rPr>
              <a:t>№ 2</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p:cNvPicPr/>
          <p:nvPr/>
        </p:nvPicPr>
        <p:blipFill>
          <a:blip r:embed="rId6">
            <a:extLst>
              <a:ext uri="{28A0092B-C50C-407E-A947-70E740481C1C}">
                <a14:useLocalDpi xmlns:a14="http://schemas.microsoft.com/office/drawing/2010/main" val="0"/>
              </a:ext>
            </a:extLst>
          </a:blip>
          <a:srcRect/>
          <a:stretch>
            <a:fillRect/>
          </a:stretch>
        </p:blipFill>
        <p:spPr bwMode="auto">
          <a:xfrm>
            <a:off x="5051525" y="504645"/>
            <a:ext cx="3815191" cy="5149568"/>
          </a:xfrm>
          <a:prstGeom prst="rect">
            <a:avLst/>
          </a:prstGeom>
          <a:noFill/>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816193"/>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534" y="203318"/>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4" y="1273776"/>
            <a:ext cx="4185627" cy="2708434"/>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ИВАНОВ  </a:t>
            </a:r>
          </a:p>
          <a:p>
            <a:pPr algn="ctr">
              <a:spcAft>
                <a:spcPts val="400"/>
              </a:spcAft>
            </a:pPr>
            <a:r>
              <a:rPr lang="ru-RU" sz="1400" b="1" dirty="0" smtClean="0">
                <a:solidFill>
                  <a:srgbClr val="C00000"/>
                </a:solidFill>
                <a:latin typeface="Constantia" panose="02030602050306030303" pitchFamily="18" charset="0"/>
                <a:cs typeface="MV Boli" pitchFamily="2" charset="0"/>
              </a:rPr>
              <a:t>СЕРГЕЙ   НИКОЛАЕВИЧ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smtClean="0">
              <a:solidFill>
                <a:srgbClr val="C00000"/>
              </a:solidFill>
              <a:latin typeface="Constantia" panose="02030602050306030303" pitchFamily="18" charset="0"/>
              <a:cs typeface="MV Boli" pitchFamily="2"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a:solidFill>
                  <a:srgbClr val="003374"/>
                </a:solidFill>
                <a:latin typeface="Times New Roman" panose="02020603050405020304" pitchFamily="18" charset="0"/>
                <a:cs typeface="Times New Roman" panose="02020603050405020304" pitchFamily="18" charset="0"/>
              </a:rPr>
              <a:t>4</a:t>
            </a:r>
            <a:r>
              <a:rPr lang="ru-RU" sz="1200" dirty="0">
                <a:solidFill>
                  <a:srgbClr val="003374"/>
                </a:solidFill>
                <a:latin typeface="Constantia" panose="02030602050306030303" pitchFamily="18" charset="0"/>
                <a:cs typeface="Times New Roman" panose="02020603050405020304" pitchFamily="18" charset="0"/>
              </a:rPr>
              <a:t> октября </a:t>
            </a:r>
            <a:r>
              <a:rPr lang="ru-RU" sz="1200" dirty="0">
                <a:solidFill>
                  <a:srgbClr val="003374"/>
                </a:solidFill>
                <a:latin typeface="Times New Roman" panose="02020603050405020304" pitchFamily="18" charset="0"/>
                <a:cs typeface="Times New Roman" panose="02020603050405020304" pitchFamily="18" charset="0"/>
              </a:rPr>
              <a:t>1925</a:t>
            </a:r>
            <a:r>
              <a:rPr lang="ru-RU" sz="1200" dirty="0">
                <a:solidFill>
                  <a:srgbClr val="003374"/>
                </a:solidFill>
                <a:latin typeface="Constantia" panose="02030602050306030303" pitchFamily="18" charset="0"/>
                <a:cs typeface="Times New Roman" panose="02020603050405020304" pitchFamily="18" charset="0"/>
              </a:rPr>
              <a:t> года в деревне Суховерхово Кологривского района. </a:t>
            </a:r>
          </a:p>
          <a:p>
            <a:pPr algn="just"/>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18</a:t>
            </a:r>
            <a:r>
              <a:rPr lang="ru-RU" sz="1200" dirty="0">
                <a:solidFill>
                  <a:srgbClr val="003374"/>
                </a:solidFill>
                <a:latin typeface="Constantia" panose="02030602050306030303" pitchFamily="18" charset="0"/>
                <a:cs typeface="Times New Roman" panose="02020603050405020304" pitchFamily="18" charset="0"/>
              </a:rPr>
              <a:t> лет был призван в ряды Красной Армии в </a:t>
            </a:r>
            <a:r>
              <a:rPr lang="ru-RU" sz="1200" dirty="0">
                <a:solidFill>
                  <a:srgbClr val="003374"/>
                </a:solidFill>
                <a:latin typeface="Times New Roman" panose="02020603050405020304" pitchFamily="18" charset="0"/>
                <a:cs typeface="Times New Roman" panose="02020603050405020304" pitchFamily="18" charset="0"/>
              </a:rPr>
              <a:t>1943</a:t>
            </a:r>
            <a:r>
              <a:rPr lang="ru-RU" sz="1200" dirty="0">
                <a:solidFill>
                  <a:srgbClr val="003374"/>
                </a:solidFill>
                <a:latin typeface="Constantia" panose="02030602050306030303" pitchFamily="18" charset="0"/>
                <a:cs typeface="Times New Roman" panose="02020603050405020304" pitchFamily="18" charset="0"/>
              </a:rPr>
              <a:t> году Кологривским РВК, Горьковской области для службы на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7</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месяцев, получил звание младшего сержанта, а затем отправлен на фронт. </a:t>
            </a:r>
          </a:p>
          <a:p>
            <a:pPr algn="just"/>
            <a:r>
              <a:rPr lang="ru-RU" sz="1200" dirty="0" smtClean="0">
                <a:solidFill>
                  <a:srgbClr val="003374"/>
                </a:solidFill>
                <a:latin typeface="Constantia" panose="02030602050306030303" pitchFamily="18" charset="0"/>
                <a:cs typeface="Times New Roman" panose="02020603050405020304" pitchFamily="18" charset="0"/>
              </a:rPr>
              <a:t>   Последнее </a:t>
            </a:r>
            <a:r>
              <a:rPr lang="ru-RU" sz="1200" dirty="0">
                <a:solidFill>
                  <a:srgbClr val="003374"/>
                </a:solidFill>
                <a:latin typeface="Constantia" panose="02030602050306030303" pitchFamily="18" charset="0"/>
                <a:cs typeface="Times New Roman" panose="02020603050405020304" pitchFamily="18" charset="0"/>
              </a:rPr>
              <a:t>место службы </a:t>
            </a:r>
            <a:r>
              <a:rPr lang="ru-RU" sz="1200" dirty="0">
                <a:solidFill>
                  <a:srgbClr val="003374"/>
                </a:solidFill>
                <a:latin typeface="Times New Roman" panose="02020603050405020304" pitchFamily="18" charset="0"/>
                <a:cs typeface="Times New Roman" panose="02020603050405020304" pitchFamily="18" charset="0"/>
              </a:rPr>
              <a:t>226</a:t>
            </a:r>
            <a:r>
              <a:rPr lang="ru-RU" sz="1200" dirty="0">
                <a:solidFill>
                  <a:srgbClr val="003374"/>
                </a:solidFill>
                <a:latin typeface="Constantia" panose="02030602050306030303" pitchFamily="18" charset="0"/>
                <a:cs typeface="Times New Roman" panose="02020603050405020304" pitchFamily="18" charset="0"/>
              </a:rPr>
              <a:t> стрелковая дивизия в звании командира отделения.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При </a:t>
            </a:r>
            <a:r>
              <a:rPr lang="ru-RU" sz="1200" dirty="0">
                <a:solidFill>
                  <a:srgbClr val="003374"/>
                </a:solidFill>
                <a:latin typeface="Constantia" panose="02030602050306030303" pitchFamily="18" charset="0"/>
                <a:cs typeface="Times New Roman" panose="02020603050405020304" pitchFamily="18" charset="0"/>
              </a:rPr>
              <a:t>обстреле фашистами их боевого эшелона погиб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17</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февраля </a:t>
            </a:r>
            <a:r>
              <a:rPr lang="ru-RU" sz="1200" dirty="0">
                <a:solidFill>
                  <a:srgbClr val="003374"/>
                </a:solidFill>
                <a:latin typeface="Times New Roman" panose="02020603050405020304" pitchFamily="18" charset="0"/>
                <a:cs typeface="Times New Roman" panose="02020603050405020304" pitchFamily="18" charset="0"/>
              </a:rPr>
              <a:t>1944</a:t>
            </a:r>
            <a:r>
              <a:rPr lang="ru-RU" sz="1200" dirty="0">
                <a:solidFill>
                  <a:srgbClr val="003374"/>
                </a:solidFill>
                <a:latin typeface="Constantia" panose="02030602050306030303" pitchFamily="18" charset="0"/>
                <a:cs typeface="Times New Roman" panose="02020603050405020304" pitchFamily="18" charset="0"/>
              </a:rPr>
              <a:t> года. </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Чумакова Юлия Сергеевна</a:t>
            </a:r>
            <a:r>
              <a:rPr lang="ru-RU" sz="1100" dirty="0" smtClean="0">
                <a:latin typeface="Constantia" panose="02030602050306030303" pitchFamily="18" charset="0"/>
                <a:cs typeface="MV Boli" pitchFamily="2" charset="0"/>
              </a:rPr>
              <a:t>,</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казначей отдела </a:t>
            </a:r>
            <a:r>
              <a:rPr lang="ru-RU" sz="1100" dirty="0" smtClean="0">
                <a:latin typeface="Times New Roman" panose="02020603050405020304" pitchFamily="18" charset="0"/>
                <a:cs typeface="Times New Roman" panose="02020603050405020304" pitchFamily="18" charset="0"/>
              </a:rPr>
              <a:t>№ 2</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p:cNvPicPr/>
          <p:nvPr/>
        </p:nvPicPr>
        <p:blipFill>
          <a:blip r:embed="rId6">
            <a:extLst>
              <a:ext uri="{28A0092B-C50C-407E-A947-70E740481C1C}">
                <a14:useLocalDpi xmlns:a14="http://schemas.microsoft.com/office/drawing/2010/main" val="0"/>
              </a:ext>
            </a:extLst>
          </a:blip>
          <a:srcRect/>
          <a:stretch>
            <a:fillRect/>
          </a:stretch>
        </p:blipFill>
        <p:spPr bwMode="auto">
          <a:xfrm>
            <a:off x="4951561" y="517585"/>
            <a:ext cx="3768505" cy="5337552"/>
          </a:xfrm>
          <a:prstGeom prst="rect">
            <a:avLst/>
          </a:prstGeom>
          <a:noFill/>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7849620"/>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94534" y="194692"/>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4" y="1273776"/>
            <a:ext cx="4185627" cy="2523768"/>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ВЯЛОВ  </a:t>
            </a:r>
          </a:p>
          <a:p>
            <a:pPr algn="ctr">
              <a:spcAft>
                <a:spcPts val="400"/>
              </a:spcAft>
            </a:pPr>
            <a:r>
              <a:rPr lang="ru-RU" sz="1400" b="1" dirty="0" smtClean="0">
                <a:solidFill>
                  <a:srgbClr val="C00000"/>
                </a:solidFill>
                <a:latin typeface="Constantia" panose="02030602050306030303" pitchFamily="18" charset="0"/>
                <a:cs typeface="MV Boli" pitchFamily="2" charset="0"/>
              </a:rPr>
              <a:t>ПАВЕЛ   МИХАЙЛОВИЧ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Родился </a:t>
            </a:r>
            <a:r>
              <a:rPr lang="ru-RU" sz="1200" dirty="0">
                <a:solidFill>
                  <a:srgbClr val="003374"/>
                </a:solidFill>
                <a:latin typeface="Constantia" panose="02030602050306030303" pitchFamily="18" charset="0"/>
                <a:cs typeface="Times New Roman" panose="02020603050405020304" pitchFamily="18" charset="0"/>
              </a:rPr>
              <a:t>в </a:t>
            </a:r>
            <a:r>
              <a:rPr lang="ru-RU" sz="1200" dirty="0">
                <a:solidFill>
                  <a:srgbClr val="003374"/>
                </a:solidFill>
                <a:latin typeface="Times New Roman" panose="02020603050405020304" pitchFamily="18" charset="0"/>
                <a:cs typeface="Times New Roman" panose="02020603050405020304" pitchFamily="18" charset="0"/>
              </a:rPr>
              <a:t>1911</a:t>
            </a:r>
            <a:r>
              <a:rPr lang="ru-RU" sz="1200" dirty="0">
                <a:solidFill>
                  <a:srgbClr val="003374"/>
                </a:solidFill>
                <a:latin typeface="Constantia" panose="02030602050306030303" pitchFamily="18" charset="0"/>
                <a:cs typeface="Times New Roman" panose="02020603050405020304" pitchFamily="18" charset="0"/>
              </a:rPr>
              <a:t> году в деревне Гуменново Некрасовского района Ярославской области.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До </a:t>
            </a:r>
            <a:r>
              <a:rPr lang="ru-RU" sz="1200" dirty="0">
                <a:solidFill>
                  <a:srgbClr val="003374"/>
                </a:solidFill>
                <a:latin typeface="Constantia" panose="02030602050306030303" pitchFamily="18" charset="0"/>
                <a:cs typeface="Times New Roman" panose="02020603050405020304" pitchFamily="18" charset="0"/>
              </a:rPr>
              <a:t>войны Павел Михайлович работал бригадиром</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Летом </a:t>
            </a:r>
            <a:r>
              <a:rPr lang="ru-RU" sz="1200" dirty="0">
                <a:solidFill>
                  <a:srgbClr val="003374"/>
                </a:solidFill>
                <a:latin typeface="Times New Roman" panose="02020603050405020304" pitchFamily="18" charset="0"/>
                <a:cs typeface="Times New Roman" panose="02020603050405020304" pitchFamily="18" charset="0"/>
              </a:rPr>
              <a:t>1941</a:t>
            </a:r>
            <a:r>
              <a:rPr lang="ru-RU" sz="1200" dirty="0">
                <a:solidFill>
                  <a:srgbClr val="003374"/>
                </a:solidFill>
                <a:latin typeface="Constantia" panose="02030602050306030303" pitchFamily="18" charset="0"/>
                <a:cs typeface="Times New Roman" panose="02020603050405020304" pitchFamily="18" charset="0"/>
              </a:rPr>
              <a:t> года его призвали на фронт в </a:t>
            </a:r>
            <a:r>
              <a:rPr lang="ru-RU" sz="1200" dirty="0">
                <a:solidFill>
                  <a:srgbClr val="003374"/>
                </a:solidFill>
                <a:latin typeface="Times New Roman" panose="02020603050405020304" pitchFamily="18" charset="0"/>
                <a:cs typeface="Times New Roman" panose="02020603050405020304" pitchFamily="18" charset="0"/>
              </a:rPr>
              <a:t>391</a:t>
            </a:r>
            <a:r>
              <a:rPr lang="ru-RU" sz="1200" dirty="0">
                <a:solidFill>
                  <a:srgbClr val="003374"/>
                </a:solidFill>
                <a:latin typeface="Constantia" panose="02030602050306030303" pitchFamily="18" charset="0"/>
                <a:cs typeface="Times New Roman" panose="02020603050405020304" pitchFamily="18" charset="0"/>
              </a:rPr>
              <a:t> стрелковый полк. На руках его жены осталось </a:t>
            </a:r>
            <a:r>
              <a:rPr lang="ru-RU" sz="1200" dirty="0">
                <a:solidFill>
                  <a:srgbClr val="003374"/>
                </a:solidFill>
                <a:latin typeface="Times New Roman" panose="02020603050405020304" pitchFamily="18" charset="0"/>
                <a:cs typeface="Times New Roman" panose="02020603050405020304" pitchFamily="18" charset="0"/>
              </a:rPr>
              <a:t>5</a:t>
            </a:r>
            <a:r>
              <a:rPr lang="ru-RU" sz="1200" dirty="0">
                <a:solidFill>
                  <a:srgbClr val="003374"/>
                </a:solidFill>
                <a:latin typeface="Constantia" panose="02030602050306030303" pitchFamily="18" charset="0"/>
                <a:cs typeface="Times New Roman" panose="02020603050405020304" pitchFamily="18" charset="0"/>
              </a:rPr>
              <a:t> детей.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Зимой </a:t>
            </a:r>
            <a:r>
              <a:rPr lang="ru-RU" sz="1200" dirty="0">
                <a:solidFill>
                  <a:srgbClr val="003374"/>
                </a:solidFill>
                <a:latin typeface="Constantia" panose="02030602050306030303" pitchFamily="18" charset="0"/>
                <a:cs typeface="Times New Roman" panose="02020603050405020304" pitchFamily="18" charset="0"/>
              </a:rPr>
              <a:t>Павел Михайлович был ранен под Москвой и отправлен в госпиталь города Арзамаса.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Там </a:t>
            </a:r>
            <a:r>
              <a:rPr lang="ru-RU" sz="1200" dirty="0">
                <a:solidFill>
                  <a:srgbClr val="003374"/>
                </a:solidFill>
                <a:latin typeface="Times New Roman" panose="02020603050405020304" pitchFamily="18" charset="0"/>
                <a:cs typeface="Times New Roman" panose="02020603050405020304" pitchFamily="18" charset="0"/>
              </a:rPr>
              <a:t>08.01.1942</a:t>
            </a:r>
            <a:r>
              <a:rPr lang="ru-RU" sz="1200" dirty="0">
                <a:solidFill>
                  <a:srgbClr val="003374"/>
                </a:solidFill>
                <a:latin typeface="Constantia" panose="02030602050306030303" pitchFamily="18" charset="0"/>
                <a:cs typeface="Times New Roman" panose="02020603050405020304" pitchFamily="18" charset="0"/>
              </a:rPr>
              <a:t> скончался от полученных ран и был похоронен на Тихвинском кладбище в братской могиле.</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Григорьева Светлана Владимировна,</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казначей отдела </a:t>
            </a:r>
            <a:r>
              <a:rPr lang="ru-RU" sz="1100" dirty="0" smtClean="0">
                <a:latin typeface="Times New Roman" panose="02020603050405020304" pitchFamily="18" charset="0"/>
                <a:cs typeface="Times New Roman" panose="02020603050405020304" pitchFamily="18" charset="0"/>
              </a:rPr>
              <a:t>доходов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5\К размещению\Куликов Павел Савельевич  Вялов Павел Михайлович\Вялов Павел Михайлович.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25683" y="732366"/>
            <a:ext cx="3768535" cy="47971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781147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86066"/>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95134" y="1273776"/>
            <a:ext cx="4185627" cy="3816429"/>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КУЛИКОВ  </a:t>
            </a:r>
          </a:p>
          <a:p>
            <a:pPr algn="ctr">
              <a:spcAft>
                <a:spcPts val="400"/>
              </a:spcAft>
            </a:pPr>
            <a:r>
              <a:rPr lang="ru-RU" sz="1400" b="1" dirty="0" smtClean="0">
                <a:solidFill>
                  <a:srgbClr val="C00000"/>
                </a:solidFill>
                <a:latin typeface="Constantia" panose="02030602050306030303" pitchFamily="18" charset="0"/>
                <a:cs typeface="MV Boli" pitchFamily="2" charset="0"/>
              </a:rPr>
              <a:t>ПАВЕЛ   САВЕЛЬЕВИЧ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Родился </a:t>
            </a:r>
            <a:r>
              <a:rPr lang="ru-RU" sz="1200" dirty="0" smtClean="0">
                <a:solidFill>
                  <a:srgbClr val="003374"/>
                </a:solidFill>
                <a:latin typeface="Times New Roman" panose="02020603050405020304" pitchFamily="18" charset="0"/>
                <a:cs typeface="Times New Roman" panose="02020603050405020304" pitchFamily="18" charset="0"/>
              </a:rPr>
              <a:t>25 </a:t>
            </a:r>
            <a:r>
              <a:rPr lang="ru-RU" sz="1200" dirty="0" smtClean="0">
                <a:solidFill>
                  <a:srgbClr val="003374"/>
                </a:solidFill>
                <a:latin typeface="Constantia" panose="02030602050306030303" pitchFamily="18" charset="0"/>
                <a:cs typeface="Times New Roman" panose="02020603050405020304" pitchFamily="18" charset="0"/>
              </a:rPr>
              <a:t>июля</a:t>
            </a:r>
            <a:r>
              <a:rPr lang="ru-RU" sz="1200" dirty="0">
                <a:solidFill>
                  <a:srgbClr val="003374"/>
                </a:solidFill>
                <a:latin typeface="Times New Roman" panose="02020603050405020304" pitchFamily="18" charset="0"/>
                <a:cs typeface="Times New Roman" panose="02020603050405020304" pitchFamily="18" charset="0"/>
              </a:rPr>
              <a:t> </a:t>
            </a:r>
            <a:r>
              <a:rPr lang="ru-RU" sz="1200" dirty="0" smtClean="0">
                <a:solidFill>
                  <a:srgbClr val="003374"/>
                </a:solidFill>
                <a:latin typeface="Times New Roman" panose="02020603050405020304" pitchFamily="18" charset="0"/>
                <a:cs typeface="Times New Roman" panose="02020603050405020304" pitchFamily="18" charset="0"/>
              </a:rPr>
              <a:t>1923</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dirty="0">
                <a:solidFill>
                  <a:srgbClr val="003374"/>
                </a:solidFill>
                <a:latin typeface="Constantia" panose="02030602050306030303" pitchFamily="18" charset="0"/>
                <a:cs typeface="Times New Roman" panose="02020603050405020304" pitchFamily="18" charset="0"/>
              </a:rPr>
              <a:t>года в </a:t>
            </a:r>
            <a:r>
              <a:rPr lang="ru-RU" sz="1200" dirty="0" smtClean="0">
                <a:solidFill>
                  <a:srgbClr val="003374"/>
                </a:solidFill>
                <a:latin typeface="Constantia" panose="02030602050306030303" pitchFamily="18" charset="0"/>
                <a:cs typeface="Times New Roman" panose="02020603050405020304" pitchFamily="18" charset="0"/>
              </a:rPr>
              <a:t>деревне Комарово </a:t>
            </a:r>
            <a:r>
              <a:rPr lang="ru-RU" sz="1200" dirty="0">
                <a:solidFill>
                  <a:srgbClr val="003374"/>
                </a:solidFill>
                <a:latin typeface="Constantia" panose="02030602050306030303" pitchFamily="18" charset="0"/>
                <a:cs typeface="Times New Roman" panose="02020603050405020304" pitchFamily="18" charset="0"/>
              </a:rPr>
              <a:t>Нерехтского района Костромской области.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В </a:t>
            </a:r>
            <a:r>
              <a:rPr lang="ru-RU" sz="1200" dirty="0">
                <a:solidFill>
                  <a:srgbClr val="003374"/>
                </a:solidFill>
                <a:latin typeface="Times New Roman" panose="02020603050405020304" pitchFamily="18" charset="0"/>
                <a:cs typeface="Times New Roman" panose="02020603050405020304" pitchFamily="18" charset="0"/>
              </a:rPr>
              <a:t>1942</a:t>
            </a:r>
            <a:r>
              <a:rPr lang="ru-RU" sz="1200" dirty="0">
                <a:solidFill>
                  <a:srgbClr val="003374"/>
                </a:solidFill>
                <a:latin typeface="Constantia" panose="02030602050306030303" pitchFamily="18" charset="0"/>
                <a:cs typeface="Times New Roman" panose="02020603050405020304" pitchFamily="18" charset="0"/>
              </a:rPr>
              <a:t> году был призван на фронт.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Павел Савельевич - </a:t>
            </a:r>
            <a:r>
              <a:rPr lang="ru-RU" sz="1200" dirty="0">
                <a:solidFill>
                  <a:srgbClr val="003374"/>
                </a:solidFill>
                <a:latin typeface="Constantia" panose="02030602050306030303" pitchFamily="18" charset="0"/>
                <a:cs typeface="Times New Roman" panose="02020603050405020304" pitchFamily="18" charset="0"/>
              </a:rPr>
              <a:t>линейный </a:t>
            </a:r>
            <a:r>
              <a:rPr lang="ru-RU" sz="1200" dirty="0" smtClean="0">
                <a:solidFill>
                  <a:srgbClr val="003374"/>
                </a:solidFill>
                <a:latin typeface="Constantia" panose="02030602050306030303" pitchFamily="18" charset="0"/>
                <a:cs typeface="Times New Roman" panose="02020603050405020304" pitchFamily="18" charset="0"/>
              </a:rPr>
              <a:t>надсмотрщик - </a:t>
            </a:r>
            <a:r>
              <a:rPr lang="ru-RU" sz="1200" dirty="0">
                <a:solidFill>
                  <a:srgbClr val="003374"/>
                </a:solidFill>
                <a:latin typeface="Constantia" panose="02030602050306030303" pitchFamily="18" charset="0"/>
                <a:cs typeface="Times New Roman" panose="02020603050405020304" pitchFamily="18" charset="0"/>
              </a:rPr>
              <a:t>с начала наступления частей прокладывал телефонную линию от КП командира корпуса до КП </a:t>
            </a:r>
            <a:r>
              <a:rPr lang="ru-RU" sz="1200" dirty="0">
                <a:solidFill>
                  <a:srgbClr val="003374"/>
                </a:solidFill>
                <a:latin typeface="Times New Roman" panose="02020603050405020304" pitchFamily="18" charset="0"/>
                <a:cs typeface="Times New Roman" panose="02020603050405020304" pitchFamily="18" charset="0"/>
              </a:rPr>
              <a:t>106</a:t>
            </a:r>
            <a:r>
              <a:rPr lang="ru-RU" sz="1200" dirty="0">
                <a:solidFill>
                  <a:srgbClr val="003374"/>
                </a:solidFill>
                <a:latin typeface="Constantia" panose="02030602050306030303" pitchFamily="18" charset="0"/>
                <a:cs typeface="Times New Roman" panose="02020603050405020304" pitchFamily="18" charset="0"/>
              </a:rPr>
              <a:t> Гвардейской стрелковой дивизии. В работе на прокладке линии связи показал себя храбрым инициативным бойцом. Будучи тяжело ранен в районе Чокако под огнем противника не вышел из строя, продолжал выполнять задачу.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За </a:t>
            </a:r>
            <a:r>
              <a:rPr lang="ru-RU" sz="1200" dirty="0">
                <a:solidFill>
                  <a:srgbClr val="003374"/>
                </a:solidFill>
                <a:latin typeface="Constantia" panose="02030602050306030303" pitchFamily="18" charset="0"/>
                <a:cs typeface="Times New Roman" panose="02020603050405020304" pitchFamily="18" charset="0"/>
              </a:rPr>
              <a:t>проявленную при выполнении боевой задачи храбрость и мужество награжден правительственной наградой. </a:t>
            </a:r>
            <a:endParaRPr lang="ru-RU" sz="1200" dirty="0" smtClean="0">
              <a:solidFill>
                <a:srgbClr val="003374"/>
              </a:solidFill>
              <a:latin typeface="Constantia" panose="02030602050306030303" pitchFamily="18" charset="0"/>
              <a:cs typeface="Times New Roman" panose="02020603050405020304" pitchFamily="18"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Павел </a:t>
            </a:r>
            <a:r>
              <a:rPr lang="ru-RU" sz="1200" dirty="0">
                <a:solidFill>
                  <a:srgbClr val="003374"/>
                </a:solidFill>
                <a:latin typeface="Constantia" panose="02030602050306030303" pitchFamily="18" charset="0"/>
                <a:cs typeface="Times New Roman" panose="02020603050405020304" pitchFamily="18" charset="0"/>
              </a:rPr>
              <a:t>Савельевич также награжден Орденом Славы </a:t>
            </a:r>
            <a:r>
              <a:rPr lang="ru-RU" sz="1200" dirty="0">
                <a:solidFill>
                  <a:srgbClr val="003374"/>
                </a:solidFill>
                <a:latin typeface="Times New Roman" panose="02020603050405020304" pitchFamily="18" charset="0"/>
                <a:cs typeface="Times New Roman" panose="02020603050405020304" pitchFamily="18" charset="0"/>
              </a:rPr>
              <a:t>III</a:t>
            </a:r>
            <a:r>
              <a:rPr lang="ru-RU" sz="1200" dirty="0">
                <a:solidFill>
                  <a:srgbClr val="003374"/>
                </a:solidFill>
                <a:latin typeface="Constantia" panose="02030602050306030303" pitchFamily="18" charset="0"/>
                <a:cs typeface="Times New Roman" panose="02020603050405020304" pitchFamily="18" charset="0"/>
              </a:rPr>
              <a:t> степени и Орденом Отечественной войны II степени</a:t>
            </a:r>
            <a:r>
              <a:rPr lang="ru-RU" sz="1200" dirty="0" smtClean="0">
                <a:solidFill>
                  <a:srgbClr val="003374"/>
                </a:solidFill>
                <a:latin typeface="Constantia" panose="02030602050306030303" pitchFamily="18" charset="0"/>
                <a:cs typeface="Times New Roman" panose="02020603050405020304" pitchFamily="18" charset="0"/>
              </a:rPr>
              <a:t>.</a:t>
            </a: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Павел </a:t>
            </a:r>
            <a:r>
              <a:rPr lang="ru-RU" sz="1200" dirty="0">
                <a:solidFill>
                  <a:srgbClr val="003374"/>
                </a:solidFill>
                <a:latin typeface="Constantia" panose="02030602050306030303" pitchFamily="18" charset="0"/>
                <a:cs typeface="Times New Roman" panose="02020603050405020304" pitchFamily="18" charset="0"/>
              </a:rPr>
              <a:t>Савельевич ушел из жизни </a:t>
            </a:r>
            <a:r>
              <a:rPr lang="ru-RU" sz="1200" dirty="0">
                <a:solidFill>
                  <a:srgbClr val="003374"/>
                </a:solidFill>
                <a:latin typeface="Times New Roman" panose="02020603050405020304" pitchFamily="18" charset="0"/>
                <a:cs typeface="Times New Roman" panose="02020603050405020304" pitchFamily="18" charset="0"/>
              </a:rPr>
              <a:t>19.05.2002</a:t>
            </a:r>
            <a:r>
              <a:rPr lang="ru-RU" sz="1200" dirty="0">
                <a:solidFill>
                  <a:srgbClr val="003374"/>
                </a:solidFill>
                <a:latin typeface="Constantia" panose="02030602050306030303" pitchFamily="18" charset="0"/>
                <a:cs typeface="Times New Roman" panose="02020603050405020304" pitchFamily="18" charset="0"/>
              </a:rPr>
              <a:t> года.</a:t>
            </a:r>
          </a:p>
        </p:txBody>
      </p:sp>
      <p:sp>
        <p:nvSpPr>
          <p:cNvPr id="21" name="TextBox 20"/>
          <p:cNvSpPr txBox="1"/>
          <p:nvPr/>
        </p:nvSpPr>
        <p:spPr>
          <a:xfrm>
            <a:off x="497417" y="5998855"/>
            <a:ext cx="4097865" cy="430887"/>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Григорьева Светлана Владимировна,</a:t>
            </a:r>
            <a:endParaRPr lang="ru-RU" sz="1100" dirty="0">
              <a:latin typeface="Constantia" panose="02030602050306030303" pitchFamily="18" charset="0"/>
              <a:cs typeface="MV Boli" pitchFamily="2" charset="0"/>
            </a:endParaRPr>
          </a:p>
          <a:p>
            <a:pPr indent="71438"/>
            <a:r>
              <a:rPr lang="ru-RU" sz="1100" dirty="0" smtClean="0">
                <a:latin typeface="Constantia" panose="02030602050306030303" pitchFamily="18" charset="0"/>
                <a:cs typeface="MV Boli" pitchFamily="2" charset="0"/>
              </a:rPr>
              <a:t>казначей отдела </a:t>
            </a:r>
            <a:r>
              <a:rPr lang="ru-RU" sz="1100" dirty="0" smtClean="0">
                <a:latin typeface="Times New Roman" panose="02020603050405020304" pitchFamily="18" charset="0"/>
                <a:cs typeface="Times New Roman" panose="02020603050405020304" pitchFamily="18" charset="0"/>
              </a:rPr>
              <a:t>доходов</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050" name="Picture 2" descr="W:\Pochta\209\Елена\Поисковый отряд КАЗНАЧЕЙ-44\Книга памяти ДОП 2025\К размещению\Куликов Павел Савельевич  Вялов Павел Михайлович\Куликов Павел Савельевич.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23433" y="710564"/>
            <a:ext cx="3769200" cy="50256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520907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9458" y="372259"/>
            <a:ext cx="4407984" cy="584775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АГАФОНОВ</a:t>
            </a:r>
          </a:p>
          <a:p>
            <a:pPr algn="ctr">
              <a:spcAft>
                <a:spcPts val="400"/>
              </a:spcAft>
            </a:pPr>
            <a:r>
              <a:rPr lang="ru-RU" sz="1400" b="1" dirty="0" smtClean="0">
                <a:solidFill>
                  <a:srgbClr val="C00000"/>
                </a:solidFill>
                <a:latin typeface="Constantia" panose="02030602050306030303" pitchFamily="18" charset="0"/>
                <a:cs typeface="MV Boli" pitchFamily="2" charset="0"/>
              </a:rPr>
              <a:t>НИКОЛАЙ   ДОРМИДОНТОВИЧ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Родился </a:t>
            </a:r>
            <a:r>
              <a:rPr lang="ru-RU" sz="1200" spc="-40" dirty="0">
                <a:solidFill>
                  <a:srgbClr val="003374"/>
                </a:solidFill>
                <a:latin typeface="Times New Roman" panose="02020603050405020304" pitchFamily="18" charset="0"/>
                <a:cs typeface="Times New Roman" panose="02020603050405020304" pitchFamily="18" charset="0"/>
              </a:rPr>
              <a:t>7</a:t>
            </a:r>
            <a:r>
              <a:rPr lang="ru-RU" sz="1200" spc="-40" dirty="0">
                <a:solidFill>
                  <a:srgbClr val="003374"/>
                </a:solidFill>
                <a:latin typeface="Constantia" panose="02030602050306030303" pitchFamily="18" charset="0"/>
                <a:cs typeface="Times New Roman" panose="02020603050405020304" pitchFamily="18" charset="0"/>
              </a:rPr>
              <a:t> апреля </a:t>
            </a:r>
            <a:r>
              <a:rPr lang="ru-RU" sz="1200" spc="-40" dirty="0">
                <a:solidFill>
                  <a:srgbClr val="003374"/>
                </a:solidFill>
                <a:latin typeface="Times New Roman" panose="02020603050405020304" pitchFamily="18" charset="0"/>
                <a:cs typeface="Times New Roman" panose="02020603050405020304" pitchFamily="18" charset="0"/>
              </a:rPr>
              <a:t>1923</a:t>
            </a:r>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года в деревне Михеево </a:t>
            </a:r>
            <a:r>
              <a:rPr lang="ru-RU" sz="1200" spc="-40" dirty="0">
                <a:solidFill>
                  <a:srgbClr val="003374"/>
                </a:solidFill>
                <a:latin typeface="Constantia" panose="02030602050306030303" pitchFamily="18" charset="0"/>
                <a:cs typeface="Times New Roman" panose="02020603050405020304" pitchFamily="18" charset="0"/>
              </a:rPr>
              <a:t>Кадыйского района. </a:t>
            </a:r>
          </a:p>
          <a:p>
            <a:pPr algn="just"/>
            <a:r>
              <a:rPr lang="ru-RU" sz="1200" spc="-40" dirty="0" smtClean="0">
                <a:solidFill>
                  <a:srgbClr val="003374"/>
                </a:solidFill>
                <a:latin typeface="Constantia" panose="02030602050306030303" pitchFamily="18" charset="0"/>
                <a:cs typeface="Times New Roman" panose="02020603050405020304" pitchFamily="18" charset="0"/>
              </a:rPr>
              <a:t>   Большая </a:t>
            </a:r>
            <a:r>
              <a:rPr lang="ru-RU" sz="1200" spc="-40" dirty="0">
                <a:solidFill>
                  <a:srgbClr val="003374"/>
                </a:solidFill>
                <a:latin typeface="Constantia" panose="02030602050306030303" pitchFamily="18" charset="0"/>
                <a:cs typeface="Times New Roman" panose="02020603050405020304" pitchFamily="18" charset="0"/>
              </a:rPr>
              <a:t>часть жизни </a:t>
            </a:r>
            <a:r>
              <a:rPr lang="ru-RU" sz="1200" spc="-40" dirty="0" smtClean="0">
                <a:solidFill>
                  <a:srgbClr val="003374"/>
                </a:solidFill>
                <a:latin typeface="Constantia" panose="02030602050306030303" pitchFamily="18" charset="0"/>
                <a:cs typeface="Times New Roman" panose="02020603050405020304" pitchFamily="18" charset="0"/>
              </a:rPr>
              <a:t>Николая Дормидонтовича прошла </a:t>
            </a:r>
            <a:r>
              <a:rPr lang="ru-RU" sz="1200" spc="-40" dirty="0">
                <a:solidFill>
                  <a:srgbClr val="003374"/>
                </a:solidFill>
                <a:latin typeface="Constantia" panose="02030602050306030303" pitchFamily="18" charset="0"/>
                <a:cs typeface="Times New Roman" panose="02020603050405020304" pitchFamily="18" charset="0"/>
              </a:rPr>
              <a:t>в деревне Михеево. Самые ранние детские воспоминания были связаны с потерей матери. Семья жила не </a:t>
            </a:r>
            <a:r>
              <a:rPr lang="ru-RU" sz="1200" spc="-40" dirty="0" smtClean="0">
                <a:solidFill>
                  <a:srgbClr val="003374"/>
                </a:solidFill>
                <a:latin typeface="Constantia" panose="02030602050306030303" pitchFamily="18" charset="0"/>
                <a:cs typeface="Times New Roman" panose="02020603050405020304" pitchFamily="18" charset="0"/>
              </a:rPr>
              <a:t>богато. С </a:t>
            </a:r>
            <a:r>
              <a:rPr lang="ru-RU" sz="1200" spc="-40" dirty="0">
                <a:solidFill>
                  <a:srgbClr val="003374"/>
                </a:solidFill>
                <a:latin typeface="Times New Roman" panose="02020603050405020304" pitchFamily="18" charset="0"/>
                <a:cs typeface="Times New Roman" panose="02020603050405020304" pitchFamily="18" charset="0"/>
              </a:rPr>
              <a:t>12</a:t>
            </a:r>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лет михеевскому </a:t>
            </a:r>
            <a:r>
              <a:rPr lang="ru-RU" sz="1200" spc="-40" dirty="0">
                <a:solidFill>
                  <a:srgbClr val="003374"/>
                </a:solidFill>
                <a:latin typeface="Constantia" panose="02030602050306030303" pitchFamily="18" charset="0"/>
                <a:cs typeface="Times New Roman" panose="02020603050405020304" pitchFamily="18" charset="0"/>
              </a:rPr>
              <a:t>парнишке пришлось сеять, пахать, убирать. </a:t>
            </a:r>
            <a:endParaRPr lang="ru-RU" sz="1200" spc="-40" dirty="0" smtClean="0">
              <a:solidFill>
                <a:srgbClr val="003374"/>
              </a:solidFill>
              <a:latin typeface="Constantia" panose="02030602050306030303" pitchFamily="18" charset="0"/>
              <a:cs typeface="Times New Roman" panose="02020603050405020304" pitchFamily="18"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В </a:t>
            </a:r>
            <a:r>
              <a:rPr lang="ru-RU" sz="1200" spc="-40" dirty="0">
                <a:solidFill>
                  <a:srgbClr val="003374"/>
                </a:solidFill>
                <a:latin typeface="Times New Roman" panose="02020603050405020304" pitchFamily="18" charset="0"/>
                <a:cs typeface="Times New Roman" panose="02020603050405020304" pitchFamily="18" charset="0"/>
              </a:rPr>
              <a:t>1941</a:t>
            </a:r>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году, когда над </a:t>
            </a:r>
            <a:r>
              <a:rPr lang="ru-RU" sz="1200" spc="-40" dirty="0">
                <a:solidFill>
                  <a:srgbClr val="003374"/>
                </a:solidFill>
                <a:latin typeface="Constantia" panose="02030602050306030303" pitchFamily="18" charset="0"/>
                <a:cs typeface="Times New Roman" panose="02020603050405020304" pitchFamily="18" charset="0"/>
              </a:rPr>
              <a:t>страной запылало зарево Великой Отечественной </a:t>
            </a:r>
            <a:r>
              <a:rPr lang="ru-RU" sz="1200" spc="-40" dirty="0" smtClean="0">
                <a:solidFill>
                  <a:srgbClr val="003374"/>
                </a:solidFill>
                <a:latin typeface="Constantia" panose="02030602050306030303" pitchFamily="18" charset="0"/>
                <a:cs typeface="Times New Roman" panose="02020603050405020304" pitchFamily="18" charset="0"/>
              </a:rPr>
              <a:t>войны, многие </a:t>
            </a:r>
            <a:r>
              <a:rPr lang="ru-RU" sz="1200" spc="-40" dirty="0">
                <a:solidFill>
                  <a:srgbClr val="003374"/>
                </a:solidFill>
                <a:latin typeface="Constantia" panose="02030602050306030303" pitchFamily="18" charset="0"/>
                <a:cs typeface="Times New Roman" panose="02020603050405020304" pitchFamily="18" charset="0"/>
              </a:rPr>
              <a:t>односельчане ушли воевать в первые дни. Николая Агафонова отправили на трудовой фронт. В районе села Столпино Кадыйского района со сверстниками и женщинами рыли противотанковые рвы</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smtClean="0">
                <a:solidFill>
                  <a:srgbClr val="003374"/>
                </a:solidFill>
                <a:latin typeface="Constantia" panose="02030602050306030303" pitchFamily="18" charset="0"/>
                <a:cs typeface="Times New Roman" panose="02020603050405020304" pitchFamily="18" charset="0"/>
              </a:rPr>
              <a:t>   В </a:t>
            </a:r>
            <a:r>
              <a:rPr lang="ru-RU" sz="1200" spc="-40" dirty="0">
                <a:solidFill>
                  <a:srgbClr val="003374"/>
                </a:solidFill>
                <a:latin typeface="Constantia" panose="02030602050306030303" pitchFamily="18" charset="0"/>
                <a:cs typeface="Times New Roman" panose="02020603050405020304" pitchFamily="18" charset="0"/>
              </a:rPr>
              <a:t>марте </a:t>
            </a:r>
            <a:r>
              <a:rPr lang="ru-RU" sz="1200" spc="-40" dirty="0">
                <a:solidFill>
                  <a:srgbClr val="003374"/>
                </a:solidFill>
                <a:latin typeface="Times New Roman" panose="02020603050405020304" pitchFamily="18" charset="0"/>
                <a:cs typeface="Times New Roman" panose="02020603050405020304" pitchFamily="18" charset="0"/>
              </a:rPr>
              <a:t>1942</a:t>
            </a:r>
            <a:r>
              <a:rPr lang="ru-RU" sz="1200" spc="-40" dirty="0">
                <a:solidFill>
                  <a:srgbClr val="003374"/>
                </a:solidFill>
                <a:latin typeface="Constantia" panose="02030602050306030303" pitchFamily="18" charset="0"/>
                <a:cs typeface="Times New Roman" panose="02020603050405020304" pitchFamily="18" charset="0"/>
              </a:rPr>
              <a:t> года </a:t>
            </a:r>
            <a:r>
              <a:rPr lang="ru-RU" sz="1200" spc="-40" dirty="0" smtClean="0">
                <a:solidFill>
                  <a:srgbClr val="003374"/>
                </a:solidFill>
                <a:latin typeface="Constantia" panose="02030602050306030303" pitchFamily="18" charset="0"/>
                <a:cs typeface="Times New Roman" panose="02020603050405020304" pitchFamily="18" charset="0"/>
              </a:rPr>
              <a:t>Николая призвали </a:t>
            </a:r>
            <a:r>
              <a:rPr lang="ru-RU" sz="1200" spc="-40" dirty="0">
                <a:solidFill>
                  <a:srgbClr val="003374"/>
                </a:solidFill>
                <a:latin typeface="Constantia" panose="02030602050306030303" pitchFamily="18" charset="0"/>
                <a:cs typeface="Times New Roman" panose="02020603050405020304" pitchFamily="18" charset="0"/>
              </a:rPr>
              <a:t>в армию. Гражданский долг выполнял на Дальнем Востоке, ведь опасность для страны исходила не только с запада, но и с востока, со стороны милитаристской Японии. Николай </a:t>
            </a:r>
            <a:r>
              <a:rPr lang="ru-RU" sz="1200" spc="-40" dirty="0" smtClean="0">
                <a:solidFill>
                  <a:srgbClr val="003374"/>
                </a:solidFill>
                <a:latin typeface="Constantia" panose="02030602050306030303" pitchFamily="18" charset="0"/>
                <a:cs typeface="Times New Roman" panose="02020603050405020304" pitchFamily="18" charset="0"/>
              </a:rPr>
              <a:t>Агафонов был </a:t>
            </a:r>
            <a:r>
              <a:rPr lang="ru-RU" sz="1200" spc="-40" dirty="0">
                <a:solidFill>
                  <a:srgbClr val="003374"/>
                </a:solidFill>
                <a:latin typeface="Constantia" panose="02030602050306030303" pitchFamily="18" charset="0"/>
                <a:cs typeface="Times New Roman" panose="02020603050405020304" pitchFamily="18" charset="0"/>
              </a:rPr>
              <a:t>рядовым </a:t>
            </a:r>
            <a:r>
              <a:rPr lang="ru-RU" sz="1200" spc="-40" dirty="0" smtClean="0">
                <a:solidFill>
                  <a:srgbClr val="003374"/>
                </a:solidFill>
                <a:latin typeface="Constantia" panose="02030602050306030303" pitchFamily="18" charset="0"/>
                <a:cs typeface="Times New Roman" panose="02020603050405020304" pitchFamily="18" charset="0"/>
              </a:rPr>
              <a:t>старшим связистом</a:t>
            </a:r>
            <a:r>
              <a:rPr lang="ru-RU" sz="1200" spc="-40" dirty="0">
                <a:solidFill>
                  <a:srgbClr val="003374"/>
                </a:solidFill>
                <a:latin typeface="Constantia" panose="02030602050306030303" pitchFamily="18" charset="0"/>
                <a:cs typeface="Times New Roman" panose="02020603050405020304" pitchFamily="18" charset="0"/>
              </a:rPr>
              <a:t>, тянул провода, чтобы обеспечить бесперебойную связь на линии фронта</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Николай </a:t>
            </a:r>
            <a:r>
              <a:rPr lang="ru-RU" sz="1200" spc="-40" dirty="0">
                <a:solidFill>
                  <a:srgbClr val="003374"/>
                </a:solidFill>
                <a:latin typeface="Constantia" panose="02030602050306030303" pitchFamily="18" charset="0"/>
                <a:cs typeface="Times New Roman" panose="02020603050405020304" pitchFamily="18" charset="0"/>
              </a:rPr>
              <a:t>Дормидонтович </a:t>
            </a:r>
            <a:r>
              <a:rPr lang="ru-RU" sz="1200" spc="-40" dirty="0" smtClean="0">
                <a:solidFill>
                  <a:srgbClr val="003374"/>
                </a:solidFill>
                <a:latin typeface="Constantia" panose="02030602050306030303" pitchFamily="18" charset="0"/>
                <a:cs typeface="Times New Roman" panose="02020603050405020304" pitchFamily="18" charset="0"/>
              </a:rPr>
              <a:t>был </a:t>
            </a:r>
            <a:r>
              <a:rPr lang="ru-RU" sz="1200" spc="-40" dirty="0">
                <a:solidFill>
                  <a:srgbClr val="003374"/>
                </a:solidFill>
                <a:latin typeface="Constantia" panose="02030602050306030303" pitchFamily="18" charset="0"/>
                <a:cs typeface="Times New Roman" panose="02020603050405020304" pitchFamily="18" charset="0"/>
              </a:rPr>
              <a:t>награжден медалью «За победу над Японией» и орденом Отечественной Войны </a:t>
            </a:r>
            <a:r>
              <a:rPr lang="ru-RU" sz="1200" spc="-40" dirty="0">
                <a:solidFill>
                  <a:srgbClr val="003374"/>
                </a:solidFill>
                <a:latin typeface="Times New Roman" panose="02020603050405020304" pitchFamily="18" charset="0"/>
                <a:cs typeface="Times New Roman" panose="02020603050405020304" pitchFamily="18" charset="0"/>
              </a:rPr>
              <a:t>II</a:t>
            </a:r>
            <a:r>
              <a:rPr lang="ru-RU" sz="1200" spc="-40" dirty="0">
                <a:solidFill>
                  <a:srgbClr val="003374"/>
                </a:solidFill>
                <a:latin typeface="Constantia" panose="02030602050306030303" pitchFamily="18" charset="0"/>
                <a:cs typeface="Times New Roman" panose="02020603050405020304" pitchFamily="18" charset="0"/>
              </a:rPr>
              <a:t> степени</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smtClean="0">
                <a:solidFill>
                  <a:srgbClr val="003374"/>
                </a:solidFill>
                <a:latin typeface="Constantia" panose="02030602050306030303" pitchFamily="18" charset="0"/>
                <a:cs typeface="Times New Roman" panose="02020603050405020304" pitchFamily="18" charset="0"/>
              </a:rPr>
              <a:t>   В </a:t>
            </a:r>
            <a:r>
              <a:rPr lang="ru-RU" sz="1200" spc="-40" dirty="0" smtClean="0">
                <a:solidFill>
                  <a:srgbClr val="003374"/>
                </a:solidFill>
                <a:latin typeface="Times New Roman" panose="02020603050405020304" pitchFamily="18" charset="0"/>
                <a:cs typeface="Times New Roman" panose="02020603050405020304" pitchFamily="18" charset="0"/>
              </a:rPr>
              <a:t>1947</a:t>
            </a:r>
            <a:r>
              <a:rPr lang="ru-RU" sz="1200" spc="-40" dirty="0" smtClean="0">
                <a:solidFill>
                  <a:srgbClr val="003374"/>
                </a:solidFill>
                <a:latin typeface="Constantia" panose="02030602050306030303" pitchFamily="18" charset="0"/>
                <a:cs typeface="Times New Roman" panose="02020603050405020304" pitchFamily="18" charset="0"/>
              </a:rPr>
              <a:t> году фронтовик </a:t>
            </a:r>
            <a:r>
              <a:rPr lang="ru-RU" sz="1200" spc="-40" dirty="0">
                <a:solidFill>
                  <a:srgbClr val="003374"/>
                </a:solidFill>
                <a:latin typeface="Constantia" panose="02030602050306030303" pitchFamily="18" charset="0"/>
                <a:cs typeface="Times New Roman" panose="02020603050405020304" pitchFamily="18" charset="0"/>
              </a:rPr>
              <a:t>вернулся домой в родную </a:t>
            </a:r>
            <a:r>
              <a:rPr lang="ru-RU" sz="1200" spc="-40" dirty="0" smtClean="0">
                <a:solidFill>
                  <a:srgbClr val="003374"/>
                </a:solidFill>
                <a:latin typeface="Constantia" panose="02030602050306030303" pitchFamily="18" charset="0"/>
                <a:cs typeface="Times New Roman" panose="02020603050405020304" pitchFamily="18" charset="0"/>
              </a:rPr>
              <a:t>деревню, женился. С супругой Манефой </a:t>
            </a:r>
            <a:r>
              <a:rPr lang="ru-RU" sz="1200" spc="-40" dirty="0">
                <a:solidFill>
                  <a:srgbClr val="003374"/>
                </a:solidFill>
                <a:latin typeface="Constantia" panose="02030602050306030303" pitchFamily="18" charset="0"/>
                <a:cs typeface="Times New Roman" panose="02020603050405020304" pitchFamily="18" charset="0"/>
              </a:rPr>
              <a:t>Павловной прожили </a:t>
            </a:r>
            <a:r>
              <a:rPr lang="ru-RU" sz="1200" spc="-40" dirty="0">
                <a:solidFill>
                  <a:srgbClr val="003374"/>
                </a:solidFill>
                <a:latin typeface="Times New Roman" panose="02020603050405020304" pitchFamily="18" charset="0"/>
                <a:cs typeface="Times New Roman" panose="02020603050405020304" pitchFamily="18" charset="0"/>
              </a:rPr>
              <a:t>55</a:t>
            </a:r>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лет, воспитали </a:t>
            </a:r>
            <a:r>
              <a:rPr lang="ru-RU" sz="1200" spc="-40" dirty="0">
                <a:solidFill>
                  <a:srgbClr val="003374"/>
                </a:solidFill>
                <a:latin typeface="Constantia" panose="02030602050306030303" pitchFamily="18" charset="0"/>
                <a:cs typeface="Times New Roman" panose="02020603050405020304" pitchFamily="18" charset="0"/>
              </a:rPr>
              <a:t>четырех детей, дали образование и вывели в </a:t>
            </a:r>
            <a:r>
              <a:rPr lang="ru-RU" sz="1200" spc="-40" dirty="0" smtClean="0">
                <a:solidFill>
                  <a:srgbClr val="003374"/>
                </a:solidFill>
                <a:latin typeface="Constantia" panose="02030602050306030303" pitchFamily="18" charset="0"/>
                <a:cs typeface="Times New Roman" panose="02020603050405020304" pitchFamily="18" charset="0"/>
              </a:rPr>
              <a:t>люди.</a:t>
            </a:r>
          </a:p>
          <a:p>
            <a:pPr algn="just"/>
            <a:r>
              <a:rPr lang="ru-RU" sz="1200" spc="-40" dirty="0" smtClean="0">
                <a:solidFill>
                  <a:srgbClr val="003374"/>
                </a:solidFill>
                <a:latin typeface="Constantia" panose="02030602050306030303" pitchFamily="18" charset="0"/>
                <a:cs typeface="Times New Roman" panose="02020603050405020304" pitchFamily="18" charset="0"/>
              </a:rPr>
              <a:t>   После </a:t>
            </a:r>
            <a:r>
              <a:rPr lang="ru-RU" sz="1200" spc="-40" dirty="0">
                <a:solidFill>
                  <a:srgbClr val="003374"/>
                </a:solidFill>
                <a:latin typeface="Constantia" panose="02030602050306030303" pitchFamily="18" charset="0"/>
                <a:cs typeface="Times New Roman" panose="02020603050405020304" pitchFamily="18" charset="0"/>
              </a:rPr>
              <a:t>войны всю жизнь Николай Дормидонтович трудился в колхозе, на тех участках, где были нужны его рабочие руки.</a:t>
            </a:r>
            <a:endParaRPr lang="ru-RU" sz="1200" spc="-40" dirty="0" smtClean="0">
              <a:solidFill>
                <a:srgbClr val="003374"/>
              </a:solidFill>
              <a:latin typeface="Constantia" panose="02030602050306030303" pitchFamily="18" charset="0"/>
              <a:cs typeface="Times New Roman" panose="02020603050405020304" pitchFamily="18"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Николай Дормидонтович ушел из жизни в </a:t>
            </a:r>
            <a:r>
              <a:rPr lang="ru-RU" sz="1200" spc="-40" dirty="0" smtClean="0">
                <a:solidFill>
                  <a:srgbClr val="003374"/>
                </a:solidFill>
                <a:latin typeface="Times New Roman" panose="02020603050405020304" pitchFamily="18" charset="0"/>
                <a:cs typeface="Times New Roman" panose="02020603050405020304" pitchFamily="18" charset="0"/>
              </a:rPr>
              <a:t>2013 </a:t>
            </a:r>
            <a:r>
              <a:rPr lang="ru-RU" sz="1200" spc="-40" dirty="0" smtClean="0">
                <a:solidFill>
                  <a:srgbClr val="003374"/>
                </a:solidFill>
                <a:latin typeface="Constantia" panose="02030602050306030303" pitchFamily="18" charset="0"/>
                <a:cs typeface="Times New Roman" panose="02020603050405020304" pitchFamily="18" charset="0"/>
              </a:rPr>
              <a:t>году в возрасте </a:t>
            </a:r>
            <a:r>
              <a:rPr lang="ru-RU" sz="1200" spc="-40" dirty="0" smtClean="0">
                <a:solidFill>
                  <a:srgbClr val="003374"/>
                </a:solidFill>
                <a:latin typeface="Times New Roman" panose="02020603050405020304" pitchFamily="18" charset="0"/>
                <a:cs typeface="Times New Roman" panose="02020603050405020304" pitchFamily="18" charset="0"/>
              </a:rPr>
              <a:t>90</a:t>
            </a:r>
            <a:r>
              <a:rPr lang="ru-RU" sz="1200" spc="-40" dirty="0" smtClean="0">
                <a:solidFill>
                  <a:srgbClr val="003374"/>
                </a:solidFill>
                <a:latin typeface="Constantia" panose="02030602050306030303" pitchFamily="18" charset="0"/>
                <a:cs typeface="Times New Roman" panose="02020603050405020304" pitchFamily="18" charset="0"/>
              </a:rPr>
              <a:t> лет. </a:t>
            </a:r>
            <a:endParaRPr lang="ru-RU" sz="1200" spc="-4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417" y="6002594"/>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Чистякова Наталья Юрьевна ,</a:t>
            </a:r>
          </a:p>
          <a:p>
            <a:pPr indent="71438"/>
            <a:r>
              <a:rPr lang="ru-RU" sz="1100" dirty="0">
                <a:latin typeface="Constantia" panose="02030602050306030303" pitchFamily="18" charset="0"/>
                <a:cs typeface="MV Boli" pitchFamily="2" charset="0"/>
              </a:rPr>
              <a:t>с</a:t>
            </a:r>
            <a:r>
              <a:rPr lang="ru-RU" sz="1100" dirty="0" smtClean="0">
                <a:latin typeface="Constantia" panose="02030602050306030303" pitchFamily="18" charset="0"/>
                <a:cs typeface="MV Boli" pitchFamily="2" charset="0"/>
              </a:rPr>
              <a:t>пециалист отдела </a:t>
            </a:r>
            <a:r>
              <a:rPr lang="ru-RU" sz="1100" dirty="0">
                <a:latin typeface="Times New Roman" panose="02020603050405020304" pitchFamily="18" charset="0"/>
                <a:cs typeface="Times New Roman" panose="02020603050405020304" pitchFamily="18" charset="0"/>
              </a:rPr>
              <a:t>№ 11</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3074" name="Picture 2" descr="W:\Pochta\209\Елена\Поисковый отряд КАЗНАЧЕЙ-44\Книга памяти ДОП 2025\К размещению\Агафонов Николай Дормидонтович\IMG-20250422-WA0004.jpg"/>
          <p:cNvPicPr>
            <a:picLocks noChangeAspect="1" noChangeArrowheads="1"/>
          </p:cNvPicPr>
          <p:nvPr/>
        </p:nvPicPr>
        <p:blipFill rotWithShape="1">
          <a:blip r:embed="rId6">
            <a:extLst>
              <a:ext uri="{28A0092B-C50C-407E-A947-70E740481C1C}">
                <a14:useLocalDpi xmlns:a14="http://schemas.microsoft.com/office/drawing/2010/main" val="0"/>
              </a:ext>
            </a:extLst>
          </a:blip>
          <a:srcRect l="13225" t="10377" r="13437" b="17484"/>
          <a:stretch/>
        </p:blipFill>
        <p:spPr bwMode="auto">
          <a:xfrm>
            <a:off x="4899804" y="646983"/>
            <a:ext cx="3892829" cy="518478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234424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9458" y="794954"/>
            <a:ext cx="4364852" cy="455509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БОГОМОЛОВ</a:t>
            </a:r>
          </a:p>
          <a:p>
            <a:pPr algn="ctr">
              <a:spcAft>
                <a:spcPts val="400"/>
              </a:spcAft>
            </a:pPr>
            <a:r>
              <a:rPr lang="ru-RU" sz="1400" b="1" dirty="0" smtClean="0">
                <a:solidFill>
                  <a:srgbClr val="C00000"/>
                </a:solidFill>
                <a:latin typeface="Constantia" panose="02030602050306030303" pitchFamily="18" charset="0"/>
                <a:cs typeface="MV Boli" pitchFamily="2" charset="0"/>
              </a:rPr>
              <a:t>ИВАН   ГРИГОРЬЕВИЧ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003374"/>
                </a:solidFill>
                <a:latin typeface="Constantia" panose="02030602050306030303" pitchFamily="18" charset="0"/>
                <a:cs typeface="Times New Roman" panose="02020603050405020304" pitchFamily="18" charset="0"/>
              </a:rPr>
              <a:t>   Р</a:t>
            </a:r>
            <a:r>
              <a:rPr lang="ru-RU" sz="1200" spc="-40" dirty="0" smtClean="0">
                <a:solidFill>
                  <a:srgbClr val="003374"/>
                </a:solidFill>
                <a:latin typeface="Constantia" panose="02030602050306030303" pitchFamily="18" charset="0"/>
                <a:cs typeface="Times New Roman" panose="02020603050405020304" pitchFamily="18" charset="0"/>
              </a:rPr>
              <a:t>одился </a:t>
            </a:r>
            <a:r>
              <a:rPr lang="ru-RU" sz="1200" spc="-40" dirty="0">
                <a:solidFill>
                  <a:srgbClr val="003374"/>
                </a:solidFill>
                <a:latin typeface="Constantia" panose="02030602050306030303" pitchFamily="18" charset="0"/>
                <a:cs typeface="Times New Roman" panose="02020603050405020304" pitchFamily="18" charset="0"/>
              </a:rPr>
              <a:t>в </a:t>
            </a:r>
            <a:r>
              <a:rPr lang="ru-RU" sz="1200" spc="-40" dirty="0">
                <a:solidFill>
                  <a:srgbClr val="003374"/>
                </a:solidFill>
                <a:latin typeface="Times New Roman" panose="02020603050405020304" pitchFamily="18" charset="0"/>
                <a:cs typeface="Times New Roman" panose="02020603050405020304" pitchFamily="18" charset="0"/>
              </a:rPr>
              <a:t>1902</a:t>
            </a:r>
            <a:r>
              <a:rPr lang="ru-RU" sz="1200" spc="-40" dirty="0">
                <a:solidFill>
                  <a:srgbClr val="003374"/>
                </a:solidFill>
                <a:latin typeface="Constantia" panose="02030602050306030303" pitchFamily="18" charset="0"/>
                <a:cs typeface="Times New Roman" panose="02020603050405020304" pitchFamily="18" charset="0"/>
              </a:rPr>
              <a:t> году в деревне Закозырье Красносельского района Костромской области. </a:t>
            </a:r>
            <a:r>
              <a:rPr lang="ru-RU" sz="1200" spc="-40" dirty="0" smtClean="0">
                <a:solidFill>
                  <a:srgbClr val="003374"/>
                </a:solidFill>
                <a:latin typeface="Constantia" panose="02030602050306030303" pitchFamily="18" charset="0"/>
                <a:cs typeface="Times New Roman" panose="02020603050405020304" pitchFamily="18" charset="0"/>
              </a:rPr>
              <a:t>Иван Григорьевич участвовал </a:t>
            </a:r>
            <a:r>
              <a:rPr lang="ru-RU" sz="1200" spc="-40" dirty="0">
                <a:solidFill>
                  <a:srgbClr val="003374"/>
                </a:solidFill>
                <a:latin typeface="Constantia" panose="02030602050306030303" pitchFamily="18" charset="0"/>
                <a:cs typeface="Times New Roman" panose="02020603050405020304" pitchFamily="18" charset="0"/>
              </a:rPr>
              <a:t>в Отечественной войне с ноября </a:t>
            </a:r>
            <a:r>
              <a:rPr lang="ru-RU" sz="1200" spc="-40" dirty="0">
                <a:solidFill>
                  <a:srgbClr val="003374"/>
                </a:solidFill>
                <a:latin typeface="Times New Roman" panose="02020603050405020304" pitchFamily="18" charset="0"/>
                <a:cs typeface="Times New Roman" panose="02020603050405020304" pitchFamily="18" charset="0"/>
              </a:rPr>
              <a:t>1941</a:t>
            </a:r>
            <a:r>
              <a:rPr lang="ru-RU" sz="1200" spc="-40" dirty="0">
                <a:solidFill>
                  <a:srgbClr val="003374"/>
                </a:solidFill>
                <a:latin typeface="Constantia" panose="02030602050306030303" pitchFamily="18" charset="0"/>
                <a:cs typeface="Times New Roman" panose="02020603050405020304" pitchFamily="18" charset="0"/>
              </a:rPr>
              <a:t> года, был лейтенантом командиром стрелковой роты </a:t>
            </a:r>
            <a:r>
              <a:rPr lang="ru-RU" sz="1200" spc="-40" dirty="0">
                <a:solidFill>
                  <a:srgbClr val="003374"/>
                </a:solidFill>
                <a:latin typeface="Times New Roman" panose="02020603050405020304" pitchFamily="18" charset="0"/>
                <a:cs typeface="Times New Roman" panose="02020603050405020304" pitchFamily="18" charset="0"/>
              </a:rPr>
              <a:t>1097</a:t>
            </a:r>
            <a:r>
              <a:rPr lang="ru-RU" sz="1200" spc="-40" dirty="0">
                <a:solidFill>
                  <a:srgbClr val="003374"/>
                </a:solidFill>
                <a:latin typeface="Constantia" panose="02030602050306030303" pitchFamily="18" charset="0"/>
                <a:cs typeface="Times New Roman" panose="02020603050405020304" pitchFamily="18" charset="0"/>
              </a:rPr>
              <a:t> стрелкового полка </a:t>
            </a:r>
            <a:r>
              <a:rPr lang="ru-RU" sz="1200" spc="-40" dirty="0">
                <a:solidFill>
                  <a:srgbClr val="003374"/>
                </a:solidFill>
                <a:latin typeface="Times New Roman" panose="02020603050405020304" pitchFamily="18" charset="0"/>
                <a:cs typeface="Times New Roman" panose="02020603050405020304" pitchFamily="18" charset="0"/>
              </a:rPr>
              <a:t>326</a:t>
            </a:r>
            <a:r>
              <a:rPr lang="ru-RU" sz="1200" spc="-40" dirty="0">
                <a:solidFill>
                  <a:srgbClr val="003374"/>
                </a:solidFill>
                <a:latin typeface="Constantia" panose="02030602050306030303" pitchFamily="18" charset="0"/>
                <a:cs typeface="Times New Roman" panose="02020603050405020304" pitchFamily="18" charset="0"/>
              </a:rPr>
              <a:t> стрелковой Рославльской Краснознаменной дивизии.</a:t>
            </a:r>
          </a:p>
          <a:p>
            <a:pPr algn="just"/>
            <a:r>
              <a:rPr lang="ru-RU" sz="1200" spc="-40" dirty="0" smtClean="0">
                <a:solidFill>
                  <a:srgbClr val="003374"/>
                </a:solidFill>
                <a:latin typeface="Constantia" panose="02030602050306030303" pitchFamily="18" charset="0"/>
                <a:cs typeface="Times New Roman" panose="02020603050405020304" pitchFamily="18" charset="0"/>
              </a:rPr>
              <a:t>   Иван Григорьевич был </a:t>
            </a:r>
            <a:r>
              <a:rPr lang="ru-RU" sz="1200" spc="-40" dirty="0">
                <a:solidFill>
                  <a:srgbClr val="003374"/>
                </a:solidFill>
                <a:latin typeface="Constantia" panose="02030602050306030303" pitchFamily="18" charset="0"/>
                <a:cs typeface="Times New Roman" panose="02020603050405020304" pitchFamily="18" charset="0"/>
              </a:rPr>
              <a:t>участником освобождения города Смоленск, первым ворвался со своим взводом в предместья </a:t>
            </a:r>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spc="-40" dirty="0">
                <a:solidFill>
                  <a:srgbClr val="003374"/>
                </a:solidFill>
                <a:latin typeface="Constantia" panose="02030602050306030303" pitchFamily="18" charset="0"/>
                <a:cs typeface="Times New Roman" panose="02020603050405020304" pitchFamily="18" charset="0"/>
              </a:rPr>
              <a:t>г</a:t>
            </a:r>
            <a:r>
              <a:rPr lang="ru-RU" sz="1200" spc="-40" dirty="0" smtClean="0">
                <a:solidFill>
                  <a:srgbClr val="003374"/>
                </a:solidFill>
                <a:latin typeface="Constantia" panose="02030602050306030303" pitchFamily="18" charset="0"/>
                <a:cs typeface="Times New Roman" panose="02020603050405020304" pitchFamily="18" charset="0"/>
              </a:rPr>
              <a:t>. Смоленск </a:t>
            </a:r>
            <a:r>
              <a:rPr lang="ru-RU" sz="1200" spc="-40" dirty="0">
                <a:solidFill>
                  <a:srgbClr val="003374"/>
                </a:solidFill>
                <a:latin typeface="Constantia" panose="02030602050306030303" pitchFamily="18" charset="0"/>
                <a:cs typeface="Times New Roman" panose="02020603050405020304" pitchFamily="18" charset="0"/>
              </a:rPr>
              <a:t>и в схватке с противником был ранен. Участник освобождения Калининской (Тверской) области и в боях за населенный пункт деревни Уткино проявил мужество и отвагу первым поднялся в атаку. Во время отражения контратаки противника был ранен.</a:t>
            </a:r>
          </a:p>
          <a:p>
            <a:pPr algn="just"/>
            <a:r>
              <a:rPr lang="ru-RU" sz="1200" spc="-40" dirty="0" smtClean="0">
                <a:solidFill>
                  <a:srgbClr val="003374"/>
                </a:solidFill>
                <a:latin typeface="Constantia" panose="02030602050306030303" pitchFamily="18" charset="0"/>
                <a:cs typeface="Times New Roman" panose="02020603050405020304" pitchFamily="18" charset="0"/>
              </a:rPr>
              <a:t>   За </a:t>
            </a:r>
            <a:r>
              <a:rPr lang="ru-RU" sz="1200" spc="-40" dirty="0">
                <a:solidFill>
                  <a:srgbClr val="003374"/>
                </a:solidFill>
                <a:latin typeface="Constantia" panose="02030602050306030303" pitchFamily="18" charset="0"/>
                <a:cs typeface="Times New Roman" panose="02020603050405020304" pitchFamily="18" charset="0"/>
              </a:rPr>
              <a:t>время Отечественной войны </a:t>
            </a:r>
            <a:r>
              <a:rPr lang="ru-RU" sz="1200" spc="-40" dirty="0" smtClean="0">
                <a:solidFill>
                  <a:srgbClr val="003374"/>
                </a:solidFill>
                <a:latin typeface="Constantia" panose="02030602050306030303" pitchFamily="18" charset="0"/>
                <a:cs typeface="Times New Roman" panose="02020603050405020304" pitchFamily="18" charset="0"/>
              </a:rPr>
              <a:t>Богомолов И.Г. был </a:t>
            </a:r>
            <a:r>
              <a:rPr lang="ru-RU" sz="1200" spc="-40" dirty="0" smtClean="0">
                <a:solidFill>
                  <a:srgbClr val="003374"/>
                </a:solidFill>
                <a:latin typeface="Times New Roman" panose="02020603050405020304" pitchFamily="18" charset="0"/>
                <a:cs typeface="Times New Roman" panose="02020603050405020304" pitchFamily="18" charset="0"/>
              </a:rPr>
              <a:t>3</a:t>
            </a:r>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spc="-40" dirty="0">
                <a:solidFill>
                  <a:srgbClr val="003374"/>
                </a:solidFill>
                <a:latin typeface="Constantia" panose="02030602050306030303" pitchFamily="18" charset="0"/>
                <a:cs typeface="Times New Roman" panose="02020603050405020304" pitchFamily="18" charset="0"/>
              </a:rPr>
              <a:t>раза ранен (</a:t>
            </a:r>
            <a:r>
              <a:rPr lang="ru-RU" sz="1200" spc="-40" dirty="0">
                <a:solidFill>
                  <a:srgbClr val="003374"/>
                </a:solidFill>
                <a:latin typeface="Times New Roman" panose="02020603050405020304" pitchFamily="18" charset="0"/>
                <a:cs typeface="Times New Roman" panose="02020603050405020304" pitchFamily="18" charset="0"/>
              </a:rPr>
              <a:t>29.03.1942</a:t>
            </a:r>
            <a:r>
              <a:rPr lang="ru-RU" sz="1200" spc="-40" dirty="0">
                <a:solidFill>
                  <a:srgbClr val="003374"/>
                </a:solidFill>
                <a:latin typeface="Constantia" panose="02030602050306030303" pitchFamily="18" charset="0"/>
                <a:cs typeface="Times New Roman" panose="02020603050405020304" pitchFamily="18" charset="0"/>
              </a:rPr>
              <a:t> г., </a:t>
            </a:r>
            <a:r>
              <a:rPr lang="ru-RU" sz="1200" spc="-40" dirty="0">
                <a:solidFill>
                  <a:srgbClr val="003374"/>
                </a:solidFill>
                <a:latin typeface="Times New Roman" panose="02020603050405020304" pitchFamily="18" charset="0"/>
                <a:cs typeface="Times New Roman" panose="02020603050405020304" pitchFamily="18" charset="0"/>
              </a:rPr>
              <a:t>20.04.1944</a:t>
            </a:r>
            <a:r>
              <a:rPr lang="ru-RU" sz="1200" spc="-40" dirty="0">
                <a:solidFill>
                  <a:srgbClr val="003374"/>
                </a:solidFill>
                <a:latin typeface="Constantia" panose="02030602050306030303" pitchFamily="18" charset="0"/>
                <a:cs typeface="Times New Roman" panose="02020603050405020304" pitchFamily="18" charset="0"/>
              </a:rPr>
              <a:t> г., </a:t>
            </a:r>
            <a:r>
              <a:rPr lang="ru-RU" sz="1200" spc="-40" dirty="0">
                <a:solidFill>
                  <a:srgbClr val="003374"/>
                </a:solidFill>
                <a:latin typeface="Times New Roman" panose="02020603050405020304" pitchFamily="18" charset="0"/>
                <a:cs typeface="Times New Roman" panose="02020603050405020304" pitchFamily="18" charset="0"/>
              </a:rPr>
              <a:t>11.07.1944</a:t>
            </a:r>
            <a:r>
              <a:rPr lang="ru-RU" sz="1200" spc="-40" dirty="0">
                <a:solidFill>
                  <a:srgbClr val="003374"/>
                </a:solidFill>
                <a:latin typeface="Constantia" panose="02030602050306030303" pitchFamily="18" charset="0"/>
                <a:cs typeface="Times New Roman" panose="02020603050405020304" pitchFamily="18" charset="0"/>
              </a:rPr>
              <a:t> г</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smtClean="0">
                <a:solidFill>
                  <a:srgbClr val="003374"/>
                </a:solidFill>
                <a:latin typeface="Constantia" panose="02030602050306030303" pitchFamily="18" charset="0"/>
                <a:cs typeface="Times New Roman" panose="02020603050405020304" pitchFamily="18" charset="0"/>
              </a:rPr>
              <a:t>   Согласно </a:t>
            </a:r>
            <a:r>
              <a:rPr lang="ru-RU" sz="1200" spc="-40" dirty="0">
                <a:solidFill>
                  <a:srgbClr val="003374"/>
                </a:solidFill>
                <a:latin typeface="Constantia" panose="02030602050306030303" pitchFamily="18" charset="0"/>
                <a:cs typeface="Times New Roman" panose="02020603050405020304" pitchFamily="18" charset="0"/>
              </a:rPr>
              <a:t>Приказа частям </a:t>
            </a:r>
            <a:r>
              <a:rPr lang="ru-RU" sz="1200" spc="-40" dirty="0">
                <a:solidFill>
                  <a:srgbClr val="003374"/>
                </a:solidFill>
                <a:latin typeface="Times New Roman" panose="02020603050405020304" pitchFamily="18" charset="0"/>
                <a:cs typeface="Times New Roman" panose="02020603050405020304" pitchFamily="18" charset="0"/>
              </a:rPr>
              <a:t>326</a:t>
            </a:r>
            <a:r>
              <a:rPr lang="ru-RU" sz="1200" spc="-40" dirty="0">
                <a:solidFill>
                  <a:srgbClr val="003374"/>
                </a:solidFill>
                <a:latin typeface="Constantia" panose="02030602050306030303" pitchFamily="18" charset="0"/>
                <a:cs typeface="Times New Roman" panose="02020603050405020304" pitchFamily="18" charset="0"/>
              </a:rPr>
              <a:t> стрелковой Рославльской Краснознаменной дивизии от </a:t>
            </a:r>
            <a:r>
              <a:rPr lang="ru-RU" sz="1200" spc="-40" dirty="0">
                <a:solidFill>
                  <a:srgbClr val="003374"/>
                </a:solidFill>
                <a:latin typeface="Times New Roman" panose="02020603050405020304" pitchFamily="18" charset="0"/>
                <a:cs typeface="Times New Roman" panose="02020603050405020304" pitchFamily="18" charset="0"/>
              </a:rPr>
              <a:t>28.05.1945</a:t>
            </a:r>
            <a:r>
              <a:rPr lang="ru-RU" sz="1200" spc="-40" dirty="0">
                <a:solidFill>
                  <a:srgbClr val="003374"/>
                </a:solidFill>
                <a:latin typeface="Constantia" panose="02030602050306030303" pitchFamily="18" charset="0"/>
                <a:cs typeface="Times New Roman" panose="02020603050405020304" pitchFamily="18" charset="0"/>
              </a:rPr>
              <a:t> г. № </a:t>
            </a:r>
            <a:r>
              <a:rPr lang="ru-RU" sz="1200" spc="-40" dirty="0">
                <a:solidFill>
                  <a:srgbClr val="003374"/>
                </a:solidFill>
                <a:latin typeface="Times New Roman" panose="02020603050405020304" pitchFamily="18" charset="0"/>
                <a:cs typeface="Times New Roman" panose="02020603050405020304" pitchFamily="18" charset="0"/>
              </a:rPr>
              <a:t>051-</a:t>
            </a:r>
            <a:r>
              <a:rPr lang="ru-RU" sz="1200" spc="-40" dirty="0">
                <a:solidFill>
                  <a:srgbClr val="003374"/>
                </a:solidFill>
                <a:latin typeface="Constantia" panose="02030602050306030303" pitchFamily="18" charset="0"/>
                <a:cs typeface="Times New Roman" panose="02020603050405020304" pitchFamily="18" charset="0"/>
              </a:rPr>
              <a:t>н за образцовое выполнение боевых заданий Командования на фронте борьбы с немецкими захватчиками и проявленные при этом доблесть и мужество был награжден орденом «Красная звезда».</a:t>
            </a:r>
          </a:p>
        </p:txBody>
      </p:sp>
      <p:sp>
        <p:nvSpPr>
          <p:cNvPr id="21" name="TextBox 20"/>
          <p:cNvSpPr txBox="1"/>
          <p:nvPr/>
        </p:nvSpPr>
        <p:spPr>
          <a:xfrm>
            <a:off x="497417" y="5962002"/>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Смирнова Наталья Михайловна,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735342"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6658109"/>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9457" y="1356704"/>
            <a:ext cx="4453975" cy="3447098"/>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БОГОМОЛОВ</a:t>
            </a:r>
          </a:p>
          <a:p>
            <a:pPr algn="ctr">
              <a:spcAft>
                <a:spcPts val="400"/>
              </a:spcAft>
            </a:pPr>
            <a:r>
              <a:rPr lang="ru-RU" sz="1400" b="1" dirty="0" smtClean="0">
                <a:solidFill>
                  <a:srgbClr val="C00000"/>
                </a:solidFill>
                <a:latin typeface="Constantia" panose="02030602050306030303" pitchFamily="18" charset="0"/>
                <a:cs typeface="MV Boli" pitchFamily="2" charset="0"/>
              </a:rPr>
              <a:t>ВЛАДИМИР  ИВАНОВИЧ</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Родился </a:t>
            </a:r>
            <a:r>
              <a:rPr lang="ru-RU" sz="1200" spc="-40" dirty="0">
                <a:solidFill>
                  <a:srgbClr val="003374"/>
                </a:solidFill>
                <a:latin typeface="Times New Roman" panose="02020603050405020304" pitchFamily="18" charset="0"/>
                <a:cs typeface="Times New Roman" panose="02020603050405020304" pitchFamily="18" charset="0"/>
              </a:rPr>
              <a:t>13 </a:t>
            </a:r>
            <a:r>
              <a:rPr lang="ru-RU" sz="1200" spc="-40" dirty="0">
                <a:solidFill>
                  <a:srgbClr val="003374"/>
                </a:solidFill>
                <a:latin typeface="Constantia" panose="02030602050306030303" pitchFamily="18" charset="0"/>
                <a:cs typeface="Times New Roman" panose="02020603050405020304" pitchFamily="18" charset="0"/>
              </a:rPr>
              <a:t>декабря </a:t>
            </a:r>
            <a:r>
              <a:rPr lang="ru-RU" sz="1200" spc="-40" dirty="0">
                <a:solidFill>
                  <a:srgbClr val="003374"/>
                </a:solidFill>
                <a:latin typeface="Times New Roman" panose="02020603050405020304" pitchFamily="18" charset="0"/>
                <a:cs typeface="Times New Roman" panose="02020603050405020304" pitchFamily="18" charset="0"/>
              </a:rPr>
              <a:t>1926</a:t>
            </a:r>
            <a:r>
              <a:rPr lang="ru-RU" sz="1200" spc="-40" dirty="0">
                <a:solidFill>
                  <a:srgbClr val="003374"/>
                </a:solidFill>
                <a:latin typeface="Constantia" panose="02030602050306030303" pitchFamily="18" charset="0"/>
                <a:cs typeface="Times New Roman" panose="02020603050405020304" pitchFamily="18" charset="0"/>
              </a:rPr>
              <a:t> года в городе Костроме</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Когда </a:t>
            </a:r>
            <a:r>
              <a:rPr lang="ru-RU" sz="1200" spc="-40" dirty="0">
                <a:solidFill>
                  <a:srgbClr val="003374"/>
                </a:solidFill>
                <a:latin typeface="Constantia" panose="02030602050306030303" pitchFamily="18" charset="0"/>
                <a:cs typeface="Times New Roman" panose="02020603050405020304" pitchFamily="18" charset="0"/>
              </a:rPr>
              <a:t>началась война </a:t>
            </a:r>
            <a:r>
              <a:rPr lang="ru-RU" sz="1200" spc="-40" dirty="0" smtClean="0">
                <a:solidFill>
                  <a:srgbClr val="003374"/>
                </a:solidFill>
                <a:latin typeface="Constantia" panose="02030602050306030303" pitchFamily="18" charset="0"/>
                <a:cs typeface="Times New Roman" panose="02020603050405020304" pitchFamily="18" charset="0"/>
              </a:rPr>
              <a:t>Владимир Иванович </a:t>
            </a:r>
            <a:r>
              <a:rPr lang="ru-RU" sz="1200" spc="-40" dirty="0">
                <a:solidFill>
                  <a:srgbClr val="003374"/>
                </a:solidFill>
                <a:latin typeface="Constantia" panose="02030602050306030303" pitchFamily="18" charset="0"/>
                <a:cs typeface="Times New Roman" panose="02020603050405020304" pitchFamily="18" charset="0"/>
              </a:rPr>
              <a:t>был еще подростком. В </a:t>
            </a:r>
            <a:r>
              <a:rPr lang="ru-RU" sz="1200" spc="-40" dirty="0">
                <a:solidFill>
                  <a:srgbClr val="003374"/>
                </a:solidFill>
                <a:latin typeface="Times New Roman" panose="02020603050405020304" pitchFamily="18" charset="0"/>
                <a:cs typeface="Times New Roman" panose="02020603050405020304" pitchFamily="18" charset="0"/>
              </a:rPr>
              <a:t>1943</a:t>
            </a:r>
            <a:r>
              <a:rPr lang="ru-RU" sz="1200" spc="-40" dirty="0">
                <a:solidFill>
                  <a:srgbClr val="003374"/>
                </a:solidFill>
                <a:latin typeface="Constantia" panose="02030602050306030303" pitchFamily="18" charset="0"/>
                <a:cs typeface="Times New Roman" panose="02020603050405020304" pitchFamily="18" charset="0"/>
              </a:rPr>
              <a:t> году в возрасте семнадцати лет он записался </a:t>
            </a:r>
            <a:r>
              <a:rPr lang="ru-RU" sz="1200" spc="-40" dirty="0" smtClean="0">
                <a:solidFill>
                  <a:srgbClr val="003374"/>
                </a:solidFill>
                <a:latin typeface="Constantia" panose="02030602050306030303" pitchFamily="18" charset="0"/>
                <a:cs typeface="Times New Roman" panose="02020603050405020304" pitchFamily="18" charset="0"/>
              </a:rPr>
              <a:t>добровольцем. В </a:t>
            </a:r>
            <a:r>
              <a:rPr lang="ru-RU" sz="1200" spc="-40" dirty="0">
                <a:solidFill>
                  <a:srgbClr val="003374"/>
                </a:solidFill>
                <a:latin typeface="Constantia" panose="02030602050306030303" pitchFamily="18" charset="0"/>
                <a:cs typeface="Times New Roman" panose="02020603050405020304" pitchFamily="18" charset="0"/>
              </a:rPr>
              <a:t>военкомате он сказал, что ему восемнадцать лет. </a:t>
            </a:r>
            <a:endParaRPr lang="ru-RU" sz="1200" spc="-40" dirty="0" smtClean="0">
              <a:solidFill>
                <a:srgbClr val="003374"/>
              </a:solidFill>
              <a:latin typeface="Constantia" panose="02030602050306030303" pitchFamily="18" charset="0"/>
              <a:cs typeface="Times New Roman" panose="02020603050405020304" pitchFamily="18" charset="0"/>
            </a:endParaRPr>
          </a:p>
          <a:p>
            <a:pPr algn="just"/>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После </a:t>
            </a:r>
            <a:r>
              <a:rPr lang="ru-RU" sz="1200" spc="-40" dirty="0">
                <a:solidFill>
                  <a:srgbClr val="003374"/>
                </a:solidFill>
                <a:latin typeface="Constantia" panose="02030602050306030303" pitchFamily="18" charset="0"/>
                <a:cs typeface="Times New Roman" panose="02020603050405020304" pitchFamily="18" charset="0"/>
              </a:rPr>
              <a:t>обучения, попав на фронт, его определили в зенитную роту. Войну он начал на Украине. Там он вместе со своим зенитным расчетом охранял переправу через реку Днепр от немецких самолетов. </a:t>
            </a:r>
            <a:endParaRPr lang="ru-RU" sz="1200" spc="-40" dirty="0" smtClean="0">
              <a:solidFill>
                <a:srgbClr val="003374"/>
              </a:solidFill>
              <a:latin typeface="Constantia" panose="02030602050306030303" pitchFamily="18" charset="0"/>
              <a:cs typeface="Times New Roman" panose="02020603050405020304" pitchFamily="18" charset="0"/>
            </a:endParaRPr>
          </a:p>
          <a:p>
            <a:pPr algn="just"/>
            <a:r>
              <a:rPr lang="ru-RU" sz="1200" spc="-40" dirty="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Владимир </a:t>
            </a:r>
            <a:r>
              <a:rPr lang="ru-RU" sz="1200" spc="-40" dirty="0">
                <a:solidFill>
                  <a:srgbClr val="003374"/>
                </a:solidFill>
                <a:latin typeface="Constantia" panose="02030602050306030303" pitchFamily="18" charset="0"/>
                <a:cs typeface="Times New Roman" panose="02020603050405020304" pitchFamily="18" charset="0"/>
              </a:rPr>
              <a:t>Иванович прошел всю войну до </a:t>
            </a:r>
            <a:r>
              <a:rPr lang="ru-RU" sz="1200" spc="-40" dirty="0" smtClean="0">
                <a:solidFill>
                  <a:srgbClr val="003374"/>
                </a:solidFill>
                <a:latin typeface="Constantia" panose="02030602050306030303" pitchFamily="18" charset="0"/>
                <a:cs typeface="Times New Roman" panose="02020603050405020304" pitchFamily="18" charset="0"/>
              </a:rPr>
              <a:t>Победы</a:t>
            </a:r>
            <a:r>
              <a:rPr lang="ru-RU" sz="1200" spc="-40" dirty="0">
                <a:solidFill>
                  <a:srgbClr val="003374"/>
                </a:solidFill>
                <a:latin typeface="Constantia" panose="02030602050306030303" pitchFamily="18" charset="0"/>
                <a:cs typeface="Times New Roman" panose="02020603050405020304" pitchFamily="18" charset="0"/>
              </a:rPr>
              <a:t>, а после окончания войны продолжил службу в армии.  Из армии ушел в звании капитана. </a:t>
            </a:r>
            <a:endParaRPr lang="ru-RU" sz="1200" spc="-40" dirty="0" smtClean="0">
              <a:solidFill>
                <a:srgbClr val="003374"/>
              </a:solidFill>
              <a:latin typeface="Constantia" panose="02030602050306030303" pitchFamily="18" charset="0"/>
              <a:cs typeface="Times New Roman" panose="02020603050405020304" pitchFamily="18" charset="0"/>
            </a:endParaRPr>
          </a:p>
          <a:p>
            <a:pPr algn="just"/>
            <a:r>
              <a:rPr lang="ru-RU" sz="1200" spc="-40" dirty="0" smtClean="0">
                <a:solidFill>
                  <a:srgbClr val="003374"/>
                </a:solidFill>
                <a:latin typeface="Constantia" panose="02030602050306030303" pitchFamily="18" charset="0"/>
                <a:cs typeface="Times New Roman" panose="02020603050405020304" pitchFamily="18" charset="0"/>
              </a:rPr>
              <a:t>   Согласно </a:t>
            </a:r>
            <a:r>
              <a:rPr lang="ru-RU" sz="1200" spc="-40" dirty="0">
                <a:solidFill>
                  <a:srgbClr val="003374"/>
                </a:solidFill>
                <a:latin typeface="Constantia" panose="02030602050306030303" pitchFamily="18" charset="0"/>
                <a:cs typeface="Times New Roman" panose="02020603050405020304" pitchFamily="18" charset="0"/>
              </a:rPr>
              <a:t>наградному документу от </a:t>
            </a:r>
            <a:r>
              <a:rPr lang="ru-RU" sz="1200" spc="-40" dirty="0">
                <a:solidFill>
                  <a:srgbClr val="003374"/>
                </a:solidFill>
                <a:latin typeface="Times New Roman" panose="02020603050405020304" pitchFamily="18" charset="0"/>
                <a:cs typeface="Times New Roman" panose="02020603050405020304" pitchFamily="18" charset="0"/>
              </a:rPr>
              <a:t>06.04.1985</a:t>
            </a:r>
            <a:r>
              <a:rPr lang="ru-RU" sz="1200" spc="-40" dirty="0">
                <a:solidFill>
                  <a:srgbClr val="003374"/>
                </a:solidFill>
                <a:latin typeface="Constantia" panose="02030602050306030303" pitchFamily="18" charset="0"/>
                <a:cs typeface="Times New Roman" panose="02020603050405020304" pitchFamily="18" charset="0"/>
              </a:rPr>
              <a:t> № </a:t>
            </a:r>
            <a:r>
              <a:rPr lang="ru-RU" sz="1200" spc="-40" dirty="0">
                <a:solidFill>
                  <a:srgbClr val="003374"/>
                </a:solidFill>
                <a:latin typeface="Times New Roman" panose="02020603050405020304" pitchFamily="18" charset="0"/>
                <a:cs typeface="Times New Roman" panose="02020603050405020304" pitchFamily="18" charset="0"/>
              </a:rPr>
              <a:t>74</a:t>
            </a:r>
            <a:r>
              <a:rPr lang="ru-RU" sz="1200" spc="-40" dirty="0">
                <a:solidFill>
                  <a:srgbClr val="003374"/>
                </a:solidFill>
                <a:latin typeface="Constantia" panose="02030602050306030303" pitchFamily="18" charset="0"/>
                <a:cs typeface="Times New Roman" panose="02020603050405020304" pitchFamily="18" charset="0"/>
              </a:rPr>
              <a:t> награжден орденом Отечественной войны II степени</a:t>
            </a:r>
            <a:r>
              <a:rPr lang="ru-RU" sz="1200" spc="-40" dirty="0" smtClean="0">
                <a:solidFill>
                  <a:srgbClr val="003374"/>
                </a:solidFill>
                <a:latin typeface="Constantia" panose="02030602050306030303" pitchFamily="18" charset="0"/>
                <a:cs typeface="Times New Roman" panose="02020603050405020304" pitchFamily="18" charset="0"/>
              </a:rPr>
              <a:t>.</a:t>
            </a:r>
          </a:p>
          <a:p>
            <a:pPr algn="just"/>
            <a:r>
              <a:rPr lang="ru-RU" sz="1200" spc="-40" dirty="0" smtClean="0">
                <a:solidFill>
                  <a:srgbClr val="003374"/>
                </a:solidFill>
                <a:latin typeface="Constantia" panose="02030602050306030303" pitchFamily="18" charset="0"/>
                <a:cs typeface="Times New Roman" panose="02020603050405020304" pitchFamily="18" charset="0"/>
              </a:rPr>
              <a:t>   Владимир Иванович ушел из жизни в возрасте </a:t>
            </a:r>
            <a:r>
              <a:rPr lang="ru-RU" sz="1200" spc="-40" dirty="0" smtClean="0">
                <a:solidFill>
                  <a:srgbClr val="003374"/>
                </a:solidFill>
                <a:latin typeface="Times New Roman" panose="02020603050405020304" pitchFamily="18" charset="0"/>
                <a:cs typeface="Times New Roman" panose="02020603050405020304" pitchFamily="18" charset="0"/>
              </a:rPr>
              <a:t>95</a:t>
            </a:r>
            <a:r>
              <a:rPr lang="ru-RU" sz="1200" spc="-40" dirty="0" smtClean="0">
                <a:solidFill>
                  <a:srgbClr val="003374"/>
                </a:solidFill>
                <a:latin typeface="Constantia" panose="02030602050306030303" pitchFamily="18" charset="0"/>
                <a:cs typeface="Times New Roman" panose="02020603050405020304" pitchFamily="18" charset="0"/>
              </a:rPr>
              <a:t> лет. </a:t>
            </a:r>
            <a:endParaRPr lang="ru-RU" sz="1200" spc="-4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417" y="5962002"/>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Смирнова Наталья Михайловна,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9" name="Рисунок 18">
            <a:extLst>
              <a:ext uri="{FF2B5EF4-FFF2-40B4-BE49-F238E27FC236}">
                <a16:creationId xmlns="" xmlns:a16="http://schemas.microsoft.com/office/drawing/2014/main" id="{F0CA7CA2-37AA-4344-B234-C6F4773745F6}"/>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5023432" y="793630"/>
            <a:ext cx="3769201" cy="5181312"/>
          </a:xfrm>
          <a:prstGeom prst="rect">
            <a:avLst/>
          </a:prstGeom>
          <a:noFill/>
          <a:effectLst>
            <a:softEdge rad="317500"/>
          </a:effec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009275"/>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9560" y="1062180"/>
            <a:ext cx="4269859" cy="4185761"/>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ГУЩИН</a:t>
            </a:r>
          </a:p>
          <a:p>
            <a:pPr algn="ctr">
              <a:spcAft>
                <a:spcPts val="400"/>
              </a:spcAft>
            </a:pPr>
            <a:r>
              <a:rPr lang="ru-RU" sz="1400" b="1" dirty="0">
                <a:solidFill>
                  <a:srgbClr val="C00000"/>
                </a:solidFill>
                <a:latin typeface="Constantia" panose="02030602050306030303" pitchFamily="18" charset="0"/>
                <a:cs typeface="MV Boli" pitchFamily="2" charset="0"/>
              </a:rPr>
              <a:t>МИХАИЛ  КУЗЬМИЧ</a:t>
            </a:r>
          </a:p>
          <a:p>
            <a:pPr algn="ctr">
              <a:spcAft>
                <a:spcPts val="400"/>
              </a:spcAft>
            </a:pPr>
            <a:endParaRPr lang="ru-RU" sz="1200" dirty="0" smtClean="0">
              <a:solidFill>
                <a:srgbClr val="C00000"/>
              </a:solidFill>
              <a:latin typeface="Constantia" panose="02030602050306030303" pitchFamily="18" charset="0"/>
              <a:cs typeface="MV Boli" pitchFamily="2" charset="0"/>
            </a:endParaRPr>
          </a:p>
          <a:p>
            <a:pPr algn="just"/>
            <a:r>
              <a:rPr lang="en-US" sz="1150" spc="-4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Мой </a:t>
            </a:r>
            <a:r>
              <a:rPr lang="ru-RU" sz="1200" spc="-40" dirty="0">
                <a:solidFill>
                  <a:srgbClr val="003374"/>
                </a:solidFill>
                <a:latin typeface="Constantia" panose="02030602050306030303" pitchFamily="18" charset="0"/>
                <a:cs typeface="Times New Roman" panose="02020603050405020304" pitchFamily="18" charset="0"/>
              </a:rPr>
              <a:t>двоюродный дедушка Гущин Михаил Кузьмич родился в </a:t>
            </a:r>
            <a:r>
              <a:rPr lang="ru-RU" sz="1200" spc="-40" dirty="0">
                <a:solidFill>
                  <a:srgbClr val="003374"/>
                </a:solidFill>
                <a:latin typeface="Times New Roman" panose="02020603050405020304" pitchFamily="18" charset="0"/>
                <a:cs typeface="Times New Roman" panose="02020603050405020304" pitchFamily="18" charset="0"/>
              </a:rPr>
              <a:t>1919</a:t>
            </a:r>
            <a:r>
              <a:rPr lang="ru-RU" sz="1200" spc="-40" dirty="0">
                <a:solidFill>
                  <a:srgbClr val="003374"/>
                </a:solidFill>
                <a:latin typeface="Constantia" panose="02030602050306030303" pitchFamily="18" charset="0"/>
                <a:cs typeface="Times New Roman" panose="02020603050405020304" pitchFamily="18" charset="0"/>
              </a:rPr>
              <a:t> году. Он участник Отечественной войны, был лейтенантом командиром взвода </a:t>
            </a:r>
            <a:r>
              <a:rPr lang="ru-RU" sz="1200" spc="-40" dirty="0">
                <a:solidFill>
                  <a:srgbClr val="003374"/>
                </a:solidFill>
                <a:latin typeface="Times New Roman" panose="02020603050405020304" pitchFamily="18" charset="0"/>
                <a:cs typeface="Times New Roman" panose="02020603050405020304" pitchFamily="18" charset="0"/>
              </a:rPr>
              <a:t>62</a:t>
            </a:r>
            <a:r>
              <a:rPr lang="ru-RU" sz="1200" spc="-40" dirty="0">
                <a:solidFill>
                  <a:srgbClr val="003374"/>
                </a:solidFill>
                <a:latin typeface="Constantia" panose="02030602050306030303" pitchFamily="18" charset="0"/>
                <a:cs typeface="Times New Roman" panose="02020603050405020304" pitchFamily="18" charset="0"/>
              </a:rPr>
              <a:t> отдельного батальона противотанковых ружей.</a:t>
            </a:r>
          </a:p>
          <a:p>
            <a:pPr algn="just"/>
            <a:r>
              <a:rPr lang="en-US" sz="1200" spc="-4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Лейтенант </a:t>
            </a:r>
            <a:r>
              <a:rPr lang="ru-RU" sz="1200" spc="-40" dirty="0">
                <a:solidFill>
                  <a:srgbClr val="003374"/>
                </a:solidFill>
                <a:latin typeface="Constantia" panose="02030602050306030303" pitchFamily="18" charset="0"/>
                <a:cs typeface="Times New Roman" panose="02020603050405020304" pitchFamily="18" charset="0"/>
              </a:rPr>
              <a:t>командир взвода Гущин Михаил Кузьмич за период боевых действий с </a:t>
            </a:r>
            <a:r>
              <a:rPr lang="ru-RU" sz="1200" spc="-40" dirty="0">
                <a:solidFill>
                  <a:srgbClr val="003374"/>
                </a:solidFill>
                <a:latin typeface="Times New Roman" panose="02020603050405020304" pitchFamily="18" charset="0"/>
                <a:cs typeface="Times New Roman" panose="02020603050405020304" pitchFamily="18" charset="0"/>
              </a:rPr>
              <a:t>10</a:t>
            </a:r>
            <a:r>
              <a:rPr lang="ru-RU" sz="1200" spc="-40" dirty="0">
                <a:solidFill>
                  <a:srgbClr val="003374"/>
                </a:solidFill>
                <a:latin typeface="Constantia" panose="02030602050306030303" pitchFamily="18" charset="0"/>
                <a:cs typeface="Times New Roman" panose="02020603050405020304" pitchFamily="18" charset="0"/>
              </a:rPr>
              <a:t> по </a:t>
            </a:r>
            <a:r>
              <a:rPr lang="ru-RU" sz="1200" spc="-40" dirty="0">
                <a:solidFill>
                  <a:srgbClr val="003374"/>
                </a:solidFill>
                <a:latin typeface="Times New Roman" panose="02020603050405020304" pitchFamily="18" charset="0"/>
                <a:cs typeface="Times New Roman" panose="02020603050405020304" pitchFamily="18" charset="0"/>
              </a:rPr>
              <a:t>13</a:t>
            </a:r>
            <a:r>
              <a:rPr lang="ru-RU" sz="1200" spc="-40" dirty="0">
                <a:solidFill>
                  <a:srgbClr val="003374"/>
                </a:solidFill>
                <a:latin typeface="Constantia" panose="02030602050306030303" pitchFamily="18" charset="0"/>
                <a:cs typeface="Times New Roman" panose="02020603050405020304" pitchFamily="18" charset="0"/>
              </a:rPr>
              <a:t> октября </a:t>
            </a:r>
            <a:r>
              <a:rPr lang="ru-RU" sz="1200" spc="-40" dirty="0">
                <a:solidFill>
                  <a:srgbClr val="003374"/>
                </a:solidFill>
                <a:latin typeface="Times New Roman" panose="02020603050405020304" pitchFamily="18" charset="0"/>
                <a:cs typeface="Times New Roman" panose="02020603050405020304" pitchFamily="18" charset="0"/>
              </a:rPr>
              <a:t>1943</a:t>
            </a:r>
            <a:r>
              <a:rPr lang="ru-RU" sz="1200" spc="-40" dirty="0">
                <a:solidFill>
                  <a:srgbClr val="003374"/>
                </a:solidFill>
                <a:latin typeface="Constantia" panose="02030602050306030303" pitchFamily="18" charset="0"/>
                <a:cs typeface="Times New Roman" panose="02020603050405020304" pitchFamily="18" charset="0"/>
              </a:rPr>
              <a:t> года, наступая на населенный пункт Ново-Александровки Запорожского района Запорожской области, первым ворвался на высоту </a:t>
            </a:r>
            <a:r>
              <a:rPr lang="ru-RU" sz="1200" spc="-40" dirty="0">
                <a:solidFill>
                  <a:srgbClr val="003374"/>
                </a:solidFill>
                <a:latin typeface="Times New Roman" panose="02020603050405020304" pitchFamily="18" charset="0"/>
                <a:cs typeface="Times New Roman" panose="02020603050405020304" pitchFamily="18" charset="0"/>
              </a:rPr>
              <a:t>112,2</a:t>
            </a:r>
            <a:r>
              <a:rPr lang="ru-RU" sz="1200" spc="-40" dirty="0">
                <a:solidFill>
                  <a:srgbClr val="003374"/>
                </a:solidFill>
                <a:latin typeface="Constantia" panose="02030602050306030303" pitchFamily="18" charset="0"/>
                <a:cs typeface="Times New Roman" panose="02020603050405020304" pitchFamily="18" charset="0"/>
              </a:rPr>
              <a:t> и лично уничтожил из автомата </a:t>
            </a:r>
            <a:r>
              <a:rPr lang="ru-RU" sz="1200" spc="-40" dirty="0">
                <a:solidFill>
                  <a:srgbClr val="003374"/>
                </a:solidFill>
                <a:latin typeface="Times New Roman" panose="02020603050405020304" pitchFamily="18" charset="0"/>
                <a:cs typeface="Times New Roman" panose="02020603050405020304" pitchFamily="18" charset="0"/>
              </a:rPr>
              <a:t>6</a:t>
            </a:r>
            <a:r>
              <a:rPr lang="ru-RU" sz="1200" spc="-40" dirty="0">
                <a:solidFill>
                  <a:srgbClr val="003374"/>
                </a:solidFill>
                <a:latin typeface="Constantia" panose="02030602050306030303" pitchFamily="18" charset="0"/>
                <a:cs typeface="Times New Roman" panose="02020603050405020304" pitchFamily="18" charset="0"/>
              </a:rPr>
              <a:t> немецких солдат </a:t>
            </a:r>
            <a:r>
              <a:rPr lang="ru-RU" sz="1200" spc="-40" dirty="0" smtClean="0">
                <a:solidFill>
                  <a:srgbClr val="003374"/>
                </a:solidFill>
                <a:latin typeface="Constantia" panose="02030602050306030303" pitchFamily="18" charset="0"/>
                <a:cs typeface="Times New Roman" panose="02020603050405020304" pitchFamily="18" charset="0"/>
              </a:rPr>
              <a:t>и</a:t>
            </a:r>
            <a:r>
              <a:rPr lang="en-US" sz="1200" spc="-4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 </a:t>
            </a:r>
            <a:r>
              <a:rPr lang="ru-RU" sz="1200" spc="-40" dirty="0">
                <a:solidFill>
                  <a:srgbClr val="003374"/>
                </a:solidFill>
                <a:latin typeface="Times New Roman" panose="02020603050405020304" pitchFamily="18" charset="0"/>
                <a:cs typeface="Times New Roman" panose="02020603050405020304" pitchFamily="18" charset="0"/>
              </a:rPr>
              <a:t>1</a:t>
            </a:r>
            <a:r>
              <a:rPr lang="ru-RU" sz="1200" spc="-40" dirty="0">
                <a:solidFill>
                  <a:srgbClr val="003374"/>
                </a:solidFill>
                <a:latin typeface="Constantia" panose="02030602050306030303" pitchFamily="18" charset="0"/>
                <a:cs typeface="Times New Roman" panose="02020603050405020304" pitchFamily="18" charset="0"/>
              </a:rPr>
              <a:t> офицера, героически продвигая свой взвод вперед. Первый кинулся на уничтожение бронемашины, где и погиб смертью храбрых.</a:t>
            </a:r>
          </a:p>
          <a:p>
            <a:pPr algn="just"/>
            <a:r>
              <a:rPr lang="en-US" sz="1200" spc="-4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Лейтенант </a:t>
            </a:r>
            <a:r>
              <a:rPr lang="ru-RU" sz="1200" spc="-40" dirty="0">
                <a:solidFill>
                  <a:srgbClr val="003374"/>
                </a:solidFill>
                <a:latin typeface="Constantia" panose="02030602050306030303" pitchFamily="18" charset="0"/>
                <a:cs typeface="Times New Roman" panose="02020603050405020304" pitchFamily="18" charset="0"/>
              </a:rPr>
              <a:t>Гущин согласно Приказа войска в гвардейской армии от </a:t>
            </a:r>
            <a:r>
              <a:rPr lang="ru-RU" sz="1200" spc="-40" dirty="0">
                <a:solidFill>
                  <a:srgbClr val="003374"/>
                </a:solidFill>
                <a:latin typeface="Times New Roman" panose="02020603050405020304" pitchFamily="18" charset="0"/>
                <a:cs typeface="Times New Roman" panose="02020603050405020304" pitchFamily="18" charset="0"/>
              </a:rPr>
              <a:t>30.10.1943 № 0119</a:t>
            </a:r>
            <a:r>
              <a:rPr lang="ru-RU" sz="1200" spc="-40" dirty="0">
                <a:solidFill>
                  <a:srgbClr val="003374"/>
                </a:solidFill>
                <a:latin typeface="Constantia" panose="02030602050306030303" pitchFamily="18" charset="0"/>
                <a:cs typeface="Times New Roman" panose="02020603050405020304" pitchFamily="18" charset="0"/>
              </a:rPr>
              <a:t>/н за образцовое выполнение боевых заданий Командования на фронте борьбы с немецкими захватчиками и проявленные при этом доблесть и мужество был посмертно награжден орденом «Отечественной </a:t>
            </a:r>
            <a:r>
              <a:rPr lang="ru-RU" sz="1200" spc="-40" dirty="0" smtClean="0">
                <a:solidFill>
                  <a:srgbClr val="003374"/>
                </a:solidFill>
                <a:latin typeface="Constantia" panose="02030602050306030303" pitchFamily="18" charset="0"/>
                <a:cs typeface="Times New Roman" panose="02020603050405020304" pitchFamily="18" charset="0"/>
              </a:rPr>
              <a:t>войны</a:t>
            </a:r>
            <a:r>
              <a:rPr lang="en-US" sz="1200" spc="-40" dirty="0" smtClean="0">
                <a:solidFill>
                  <a:srgbClr val="003374"/>
                </a:solidFill>
                <a:latin typeface="Constantia" panose="02030602050306030303" pitchFamily="18" charset="0"/>
                <a:cs typeface="Times New Roman" panose="02020603050405020304" pitchFamily="18" charset="0"/>
              </a:rPr>
              <a:t>  </a:t>
            </a:r>
            <a:r>
              <a:rPr lang="ru-RU" sz="1200" spc="-40" dirty="0" smtClean="0">
                <a:solidFill>
                  <a:srgbClr val="003374"/>
                </a:solidFill>
                <a:latin typeface="Constantia" panose="02030602050306030303" pitchFamily="18" charset="0"/>
                <a:cs typeface="Times New Roman" panose="02020603050405020304" pitchFamily="18" charset="0"/>
              </a:rPr>
              <a:t>I </a:t>
            </a:r>
            <a:r>
              <a:rPr lang="ru-RU" sz="1200" spc="-40" dirty="0">
                <a:solidFill>
                  <a:srgbClr val="003374"/>
                </a:solidFill>
                <a:latin typeface="Constantia" panose="02030602050306030303" pitchFamily="18" charset="0"/>
                <a:cs typeface="Times New Roman" panose="02020603050405020304" pitchFamily="18" charset="0"/>
              </a:rPr>
              <a:t>степени».</a:t>
            </a:r>
          </a:p>
        </p:txBody>
      </p:sp>
      <p:sp>
        <p:nvSpPr>
          <p:cNvPr id="21" name="TextBox 20"/>
          <p:cNvSpPr txBox="1"/>
          <p:nvPr/>
        </p:nvSpPr>
        <p:spPr>
          <a:xfrm>
            <a:off x="497417" y="5962002"/>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Смирнова Наталья Михайловна,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595282" y="927325"/>
            <a:ext cx="428006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8416608"/>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569458" y="298786"/>
            <a:ext cx="4425236" cy="5463034"/>
          </a:xfrm>
          <a:prstGeom prst="rect">
            <a:avLst/>
          </a:prstGeom>
          <a:noFill/>
        </p:spPr>
        <p:txBody>
          <a:bodyPr wrap="square" rtlCol="0">
            <a:spAutoFit/>
          </a:bodyPr>
          <a:lstStyle/>
          <a:p>
            <a:pPr algn="ctr">
              <a:spcAft>
                <a:spcPts val="400"/>
              </a:spcAft>
            </a:pPr>
            <a:r>
              <a:rPr lang="ru-RU" sz="1400" b="1" dirty="0">
                <a:solidFill>
                  <a:srgbClr val="C00000"/>
                </a:solidFill>
                <a:latin typeface="Constantia" panose="02030602050306030303" pitchFamily="18" charset="0"/>
                <a:cs typeface="MV Boli" pitchFamily="2" charset="0"/>
              </a:rPr>
              <a:t>ГУЩИН</a:t>
            </a:r>
          </a:p>
          <a:p>
            <a:pPr algn="ctr">
              <a:spcAft>
                <a:spcPts val="400"/>
              </a:spcAft>
            </a:pPr>
            <a:r>
              <a:rPr lang="ru-RU" sz="1400" b="1" dirty="0">
                <a:solidFill>
                  <a:srgbClr val="C00000"/>
                </a:solidFill>
                <a:latin typeface="Constantia" panose="02030602050306030303" pitchFamily="18" charset="0"/>
                <a:cs typeface="MV Boli" pitchFamily="2" charset="0"/>
              </a:rPr>
              <a:t>СЕРГЕЙ  КУЗЬМИЧ</a:t>
            </a:r>
          </a:p>
          <a:p>
            <a:pPr algn="ctr">
              <a:spcAft>
                <a:spcPts val="400"/>
              </a:spcAft>
            </a:pPr>
            <a:endParaRPr lang="ru-RU" sz="1200" dirty="0" smtClean="0">
              <a:solidFill>
                <a:srgbClr val="C00000"/>
              </a:solidFill>
              <a:latin typeface="Constantia" panose="02030602050306030303" pitchFamily="18" charset="0"/>
              <a:cs typeface="MV Boli" pitchFamily="2" charset="0"/>
            </a:endParaRPr>
          </a:p>
          <a:p>
            <a:pPr algn="just"/>
            <a:r>
              <a:rPr lang="ru-RU" sz="1150" spc="-40" dirty="0">
                <a:solidFill>
                  <a:srgbClr val="003374"/>
                </a:solidFill>
                <a:latin typeface="Constantia" panose="02030602050306030303" pitchFamily="18" charset="0"/>
                <a:cs typeface="Times New Roman" panose="02020603050405020304" pitchFamily="18" charset="0"/>
              </a:rPr>
              <a:t> </a:t>
            </a:r>
            <a:r>
              <a:rPr lang="ru-RU" sz="1150" spc="-40" dirty="0" smtClean="0">
                <a:solidFill>
                  <a:srgbClr val="003374"/>
                </a:solidFill>
                <a:latin typeface="Constantia" panose="02030602050306030303" pitchFamily="18" charset="0"/>
                <a:cs typeface="Times New Roman" panose="02020603050405020304" pitchFamily="18" charset="0"/>
              </a:rPr>
              <a:t>  Мой дедушка </a:t>
            </a:r>
            <a:r>
              <a:rPr lang="ru-RU" sz="1150" spc="-40" dirty="0">
                <a:solidFill>
                  <a:srgbClr val="003374"/>
                </a:solidFill>
                <a:latin typeface="Constantia" panose="02030602050306030303" pitchFamily="18" charset="0"/>
                <a:cs typeface="Times New Roman" panose="02020603050405020304" pitchFamily="18" charset="0"/>
              </a:rPr>
              <a:t>Гущин Сергей Кузьмич родился </a:t>
            </a:r>
            <a:r>
              <a:rPr lang="ru-RU" sz="1150" spc="-40" dirty="0">
                <a:solidFill>
                  <a:srgbClr val="003374"/>
                </a:solidFill>
                <a:latin typeface="Times New Roman" panose="02020603050405020304" pitchFamily="18" charset="0"/>
                <a:cs typeface="Times New Roman" panose="02020603050405020304" pitchFamily="18" charset="0"/>
              </a:rPr>
              <a:t>25.08.1924</a:t>
            </a:r>
            <a:r>
              <a:rPr lang="ru-RU" sz="1150" spc="-40" dirty="0">
                <a:solidFill>
                  <a:srgbClr val="003374"/>
                </a:solidFill>
                <a:latin typeface="Constantia" panose="02030602050306030303" pitchFamily="18" charset="0"/>
                <a:cs typeface="Times New Roman" panose="02020603050405020304" pitchFamily="18" charset="0"/>
              </a:rPr>
              <a:t> г. в селе Сандогора Костромского района Костромской области. </a:t>
            </a:r>
            <a:endParaRPr lang="en-US" sz="1150" spc="-40" dirty="0" smtClean="0">
              <a:solidFill>
                <a:srgbClr val="003374"/>
              </a:solidFill>
              <a:latin typeface="Constantia" panose="02030602050306030303" pitchFamily="18" charset="0"/>
              <a:cs typeface="Times New Roman" panose="02020603050405020304" pitchFamily="18" charset="0"/>
            </a:endParaRPr>
          </a:p>
          <a:p>
            <a:pPr algn="just"/>
            <a:r>
              <a:rPr lang="en-US" sz="1150" spc="-40" dirty="0">
                <a:solidFill>
                  <a:srgbClr val="003374"/>
                </a:solidFill>
                <a:latin typeface="Constantia" panose="02030602050306030303" pitchFamily="18" charset="0"/>
                <a:cs typeface="Times New Roman" panose="02020603050405020304" pitchFamily="18" charset="0"/>
              </a:rPr>
              <a:t> </a:t>
            </a:r>
            <a:r>
              <a:rPr lang="en-US" sz="1150" spc="-40" dirty="0" smtClean="0">
                <a:solidFill>
                  <a:srgbClr val="003374"/>
                </a:solidFill>
                <a:latin typeface="Constantia" panose="02030602050306030303" pitchFamily="18" charset="0"/>
                <a:cs typeface="Times New Roman" panose="02020603050405020304" pitchFamily="18" charset="0"/>
              </a:rPr>
              <a:t>  </a:t>
            </a:r>
            <a:r>
              <a:rPr lang="ru-RU" sz="1150" spc="-40" dirty="0" smtClean="0">
                <a:solidFill>
                  <a:srgbClr val="003374"/>
                </a:solidFill>
                <a:latin typeface="Constantia" panose="02030602050306030303" pitchFamily="18" charset="0"/>
                <a:cs typeface="Times New Roman" panose="02020603050405020304" pitchFamily="18" charset="0"/>
              </a:rPr>
              <a:t>После </a:t>
            </a:r>
            <a:r>
              <a:rPr lang="ru-RU" sz="1150" spc="-40" dirty="0">
                <a:solidFill>
                  <a:srgbClr val="003374"/>
                </a:solidFill>
                <a:latin typeface="Constantia" panose="02030602050306030303" pitchFamily="18" charset="0"/>
                <a:cs typeface="Times New Roman" panose="02020603050405020304" pitchFamily="18" charset="0"/>
              </a:rPr>
              <a:t>смерти своего родного брата Михаила стал проситься на фронт. </a:t>
            </a:r>
          </a:p>
          <a:p>
            <a:pPr algn="just"/>
            <a:r>
              <a:rPr lang="ru-RU" sz="1150" spc="-40" dirty="0" smtClean="0">
                <a:solidFill>
                  <a:srgbClr val="003374"/>
                </a:solidFill>
                <a:latin typeface="Constantia" panose="02030602050306030303" pitchFamily="18" charset="0"/>
                <a:cs typeface="Times New Roman" panose="02020603050405020304" pitchFamily="18" charset="0"/>
              </a:rPr>
              <a:t>   Сергей </a:t>
            </a:r>
            <a:r>
              <a:rPr lang="ru-RU" sz="1150" spc="-40" dirty="0">
                <a:solidFill>
                  <a:srgbClr val="003374"/>
                </a:solidFill>
                <a:latin typeface="Constantia" panose="02030602050306030303" pitchFamily="18" charset="0"/>
                <a:cs typeface="Times New Roman" panose="02020603050405020304" pitchFamily="18" charset="0"/>
              </a:rPr>
              <a:t>Кузьмич участвовал в Отечественной войне с августа </a:t>
            </a:r>
            <a:r>
              <a:rPr lang="ru-RU" sz="1150" spc="-40" dirty="0" smtClean="0">
                <a:solidFill>
                  <a:srgbClr val="003374"/>
                </a:solidFill>
                <a:latin typeface="Constantia" panose="02030602050306030303" pitchFamily="18" charset="0"/>
                <a:cs typeface="Times New Roman" panose="02020603050405020304" pitchFamily="18" charset="0"/>
              </a:rPr>
              <a:t>   </a:t>
            </a:r>
            <a:r>
              <a:rPr lang="ru-RU" sz="1150" spc="-40" dirty="0" smtClean="0">
                <a:solidFill>
                  <a:srgbClr val="003374"/>
                </a:solidFill>
                <a:latin typeface="Times New Roman" panose="02020603050405020304" pitchFamily="18" charset="0"/>
                <a:cs typeface="Times New Roman" panose="02020603050405020304" pitchFamily="18" charset="0"/>
              </a:rPr>
              <a:t>1944</a:t>
            </a:r>
            <a:r>
              <a:rPr lang="ru-RU" sz="1150" spc="-40" dirty="0" smtClean="0">
                <a:solidFill>
                  <a:srgbClr val="003374"/>
                </a:solidFill>
                <a:latin typeface="Constantia" panose="02030602050306030303" pitchFamily="18" charset="0"/>
                <a:cs typeface="Times New Roman" panose="02020603050405020304" pitchFamily="18" charset="0"/>
              </a:rPr>
              <a:t> </a:t>
            </a:r>
            <a:r>
              <a:rPr lang="ru-RU" sz="1150" spc="-40" dirty="0">
                <a:solidFill>
                  <a:srgbClr val="003374"/>
                </a:solidFill>
                <a:latin typeface="Constantia" panose="02030602050306030303" pitchFamily="18" charset="0"/>
                <a:cs typeface="Times New Roman" panose="02020603050405020304" pitchFamily="18" charset="0"/>
              </a:rPr>
              <a:t>г. по декабрь </a:t>
            </a:r>
            <a:r>
              <a:rPr lang="ru-RU" sz="1150" spc="-40" dirty="0">
                <a:solidFill>
                  <a:srgbClr val="003374"/>
                </a:solidFill>
                <a:latin typeface="Times New Roman" panose="02020603050405020304" pitchFamily="18" charset="0"/>
                <a:cs typeface="Times New Roman" panose="02020603050405020304" pitchFamily="18" charset="0"/>
              </a:rPr>
              <a:t>1944</a:t>
            </a:r>
            <a:r>
              <a:rPr lang="ru-RU" sz="1150" spc="-40" dirty="0">
                <a:solidFill>
                  <a:srgbClr val="003374"/>
                </a:solidFill>
                <a:latin typeface="Constantia" panose="02030602050306030303" pitchFamily="18" charset="0"/>
                <a:cs typeface="Times New Roman" panose="02020603050405020304" pitchFamily="18" charset="0"/>
              </a:rPr>
              <a:t> г. на </a:t>
            </a:r>
            <a:r>
              <a:rPr lang="ru-RU" sz="1150" spc="-40" dirty="0">
                <a:solidFill>
                  <a:srgbClr val="003374"/>
                </a:solidFill>
                <a:latin typeface="Times New Roman" panose="02020603050405020304" pitchFamily="18" charset="0"/>
                <a:cs typeface="Times New Roman" panose="02020603050405020304" pitchFamily="18" charset="0"/>
              </a:rPr>
              <a:t>2-</a:t>
            </a:r>
            <a:r>
              <a:rPr lang="ru-RU" sz="1150" spc="-40" dirty="0">
                <a:solidFill>
                  <a:srgbClr val="003374"/>
                </a:solidFill>
                <a:latin typeface="Constantia" panose="02030602050306030303" pitchFamily="18" charset="0"/>
                <a:cs typeface="Times New Roman" panose="02020603050405020304" pitchFamily="18" charset="0"/>
              </a:rPr>
              <a:t>ом Белорусском фронте; с декабря </a:t>
            </a:r>
            <a:r>
              <a:rPr lang="ru-RU" sz="1150" spc="-40" dirty="0">
                <a:solidFill>
                  <a:srgbClr val="003374"/>
                </a:solidFill>
                <a:latin typeface="Times New Roman" panose="02020603050405020304" pitchFamily="18" charset="0"/>
                <a:cs typeface="Times New Roman" panose="02020603050405020304" pitchFamily="18" charset="0"/>
              </a:rPr>
              <a:t>1944</a:t>
            </a:r>
            <a:r>
              <a:rPr lang="ru-RU" sz="1150" spc="-40" dirty="0">
                <a:solidFill>
                  <a:srgbClr val="003374"/>
                </a:solidFill>
                <a:latin typeface="Constantia" panose="02030602050306030303" pitchFamily="18" charset="0"/>
                <a:cs typeface="Times New Roman" panose="02020603050405020304" pitchFamily="18" charset="0"/>
              </a:rPr>
              <a:t> г. </a:t>
            </a:r>
            <a:r>
              <a:rPr lang="ru-RU" sz="1150" spc="-40" dirty="0" smtClean="0">
                <a:solidFill>
                  <a:srgbClr val="003374"/>
                </a:solidFill>
                <a:latin typeface="Constantia" panose="02030602050306030303" pitchFamily="18" charset="0"/>
                <a:cs typeface="Times New Roman" panose="02020603050405020304" pitchFamily="18" charset="0"/>
              </a:rPr>
              <a:t>- на </a:t>
            </a:r>
            <a:r>
              <a:rPr lang="ru-RU" sz="1150" spc="-40" dirty="0">
                <a:solidFill>
                  <a:srgbClr val="003374"/>
                </a:solidFill>
                <a:latin typeface="Times New Roman" panose="02020603050405020304" pitchFamily="18" charset="0"/>
                <a:cs typeface="Times New Roman" panose="02020603050405020304" pitchFamily="18" charset="0"/>
              </a:rPr>
              <a:t>1-</a:t>
            </a:r>
            <a:r>
              <a:rPr lang="ru-RU" sz="1150" spc="-40" dirty="0">
                <a:solidFill>
                  <a:srgbClr val="003374"/>
                </a:solidFill>
                <a:latin typeface="Constantia" panose="02030602050306030303" pitchFamily="18" charset="0"/>
                <a:cs typeface="Times New Roman" panose="02020603050405020304" pitchFamily="18" charset="0"/>
              </a:rPr>
              <a:t>ом Украинском фронте. Был рядовым разведчиком </a:t>
            </a:r>
            <a:r>
              <a:rPr lang="ru-RU" sz="1150" spc="-40" dirty="0" smtClean="0">
                <a:solidFill>
                  <a:srgbClr val="003374"/>
                </a:solidFill>
                <a:latin typeface="Constantia" panose="02030602050306030303" pitchFamily="18" charset="0"/>
                <a:cs typeface="Times New Roman" panose="02020603050405020304" pitchFamily="18" charset="0"/>
              </a:rPr>
              <a:t>    </a:t>
            </a:r>
            <a:r>
              <a:rPr lang="ru-RU" sz="1150" spc="-40" dirty="0" smtClean="0">
                <a:solidFill>
                  <a:srgbClr val="003374"/>
                </a:solidFill>
                <a:latin typeface="Times New Roman" panose="02020603050405020304" pitchFamily="18" charset="0"/>
                <a:cs typeface="Times New Roman" panose="02020603050405020304" pitchFamily="18" charset="0"/>
              </a:rPr>
              <a:t>4-</a:t>
            </a:r>
            <a:r>
              <a:rPr lang="ru-RU" sz="1150" spc="-40" dirty="0" smtClean="0">
                <a:solidFill>
                  <a:srgbClr val="003374"/>
                </a:solidFill>
                <a:latin typeface="Constantia" panose="02030602050306030303" pitchFamily="18" charset="0"/>
                <a:cs typeface="Times New Roman" panose="02020603050405020304" pitchFamily="18" charset="0"/>
              </a:rPr>
              <a:t>го </a:t>
            </a:r>
            <a:r>
              <a:rPr lang="ru-RU" sz="1150" spc="-40" dirty="0">
                <a:solidFill>
                  <a:srgbClr val="003374"/>
                </a:solidFill>
                <a:latin typeface="Constantia" panose="02030602050306030303" pitchFamily="18" charset="0"/>
                <a:cs typeface="Times New Roman" panose="02020603050405020304" pitchFamily="18" charset="0"/>
              </a:rPr>
              <a:t>дивизиона </a:t>
            </a:r>
            <a:r>
              <a:rPr lang="ru-RU" sz="1150" spc="-40" dirty="0">
                <a:solidFill>
                  <a:srgbClr val="003374"/>
                </a:solidFill>
                <a:latin typeface="Times New Roman" panose="02020603050405020304" pitchFamily="18" charset="0"/>
                <a:cs typeface="Times New Roman" panose="02020603050405020304" pitchFamily="18" charset="0"/>
              </a:rPr>
              <a:t>16</a:t>
            </a:r>
            <a:r>
              <a:rPr lang="ru-RU" sz="1150" spc="-40" dirty="0">
                <a:solidFill>
                  <a:srgbClr val="003374"/>
                </a:solidFill>
                <a:latin typeface="Constantia" panose="02030602050306030303" pitchFamily="18" charset="0"/>
                <a:cs typeface="Times New Roman" panose="02020603050405020304" pitchFamily="18" charset="0"/>
              </a:rPr>
              <a:t> тяжелой минометной Келецкой ордена Богдана Хмельницкого бригады</a:t>
            </a:r>
            <a:r>
              <a:rPr lang="ru-RU" sz="1150" spc="-40" dirty="0" smtClean="0">
                <a:solidFill>
                  <a:srgbClr val="003374"/>
                </a:solidFill>
                <a:latin typeface="Constantia" panose="02030602050306030303" pitchFamily="18" charset="0"/>
                <a:cs typeface="Times New Roman" panose="02020603050405020304" pitchFamily="18" charset="0"/>
              </a:rPr>
              <a:t>.</a:t>
            </a:r>
            <a:endParaRPr lang="en-US" sz="1150" spc="-40" dirty="0" smtClean="0">
              <a:solidFill>
                <a:srgbClr val="003374"/>
              </a:solidFill>
              <a:latin typeface="Constantia" panose="02030602050306030303" pitchFamily="18" charset="0"/>
              <a:cs typeface="Times New Roman" panose="02020603050405020304" pitchFamily="18" charset="0"/>
            </a:endParaRPr>
          </a:p>
          <a:p>
            <a:pPr algn="just"/>
            <a:r>
              <a:rPr lang="ru-RU" sz="1150" spc="-40" dirty="0" smtClean="0">
                <a:solidFill>
                  <a:srgbClr val="003374"/>
                </a:solidFill>
                <a:latin typeface="Constantia" panose="02030602050306030303" pitchFamily="18" charset="0"/>
                <a:cs typeface="Times New Roman" panose="02020603050405020304" pitchFamily="18" charset="0"/>
              </a:rPr>
              <a:t>   При </a:t>
            </a:r>
            <a:r>
              <a:rPr lang="ru-RU" sz="1150" spc="-40" dirty="0">
                <a:solidFill>
                  <a:srgbClr val="003374"/>
                </a:solidFill>
                <a:latin typeface="Constantia" panose="02030602050306030303" pitchFamily="18" charset="0"/>
                <a:cs typeface="Times New Roman" panose="02020603050405020304" pitchFamily="18" charset="0"/>
              </a:rPr>
              <a:t>прорыве обороны противника на реке Нейсе форсировал реку в боевых порядках пехоты и с западного берега, под обстрелом противника, обнаружил станковый пулемёт и минбатарею противника, по которым дал целеуказание. Огнём нашей батареи данные огневые точки были уничтожены и этим обеспечили успешное продвижение нашей пехоты. В последующих боях мой </a:t>
            </a:r>
            <a:r>
              <a:rPr lang="ru-RU" sz="1150" spc="-40" dirty="0" smtClean="0">
                <a:solidFill>
                  <a:srgbClr val="003374"/>
                </a:solidFill>
                <a:latin typeface="Constantia" panose="02030602050306030303" pitchFamily="18" charset="0"/>
                <a:cs typeface="Times New Roman" panose="02020603050405020304" pitchFamily="18" charset="0"/>
              </a:rPr>
              <a:t>дедушка </a:t>
            </a:r>
            <a:r>
              <a:rPr lang="ru-RU" sz="1150" spc="-40" dirty="0">
                <a:solidFill>
                  <a:srgbClr val="003374"/>
                </a:solidFill>
                <a:latin typeface="Constantia" panose="02030602050306030303" pitchFamily="18" charset="0"/>
                <a:cs typeface="Times New Roman" panose="02020603050405020304" pitchFamily="18" charset="0"/>
              </a:rPr>
              <a:t>также продвигался в боевых порядках пехоты и в районе деревни Зерген </a:t>
            </a:r>
            <a:r>
              <a:rPr lang="ru-RU" sz="1150" spc="-40" dirty="0">
                <a:solidFill>
                  <a:srgbClr val="003374"/>
                </a:solidFill>
                <a:latin typeface="Times New Roman" panose="02020603050405020304" pitchFamily="18" charset="0"/>
                <a:cs typeface="Times New Roman" panose="02020603050405020304" pitchFamily="18" charset="0"/>
              </a:rPr>
              <a:t>18.04.1945</a:t>
            </a:r>
            <a:r>
              <a:rPr lang="ru-RU" sz="1150" spc="-40" dirty="0">
                <a:solidFill>
                  <a:srgbClr val="003374"/>
                </a:solidFill>
                <a:latin typeface="Constantia" panose="02030602050306030303" pitchFamily="18" charset="0"/>
                <a:cs typeface="Times New Roman" panose="02020603050405020304" pitchFamily="18" charset="0"/>
              </a:rPr>
              <a:t> года обнаружил </a:t>
            </a:r>
            <a:r>
              <a:rPr lang="ru-RU" sz="1150" spc="-40" dirty="0">
                <a:solidFill>
                  <a:srgbClr val="003374"/>
                </a:solidFill>
                <a:latin typeface="Times New Roman" panose="02020603050405020304" pitchFamily="18" charset="0"/>
                <a:cs typeface="Times New Roman" panose="02020603050405020304" pitchFamily="18" charset="0"/>
              </a:rPr>
              <a:t>3</a:t>
            </a:r>
            <a:r>
              <a:rPr lang="ru-RU" sz="1150" spc="-40" dirty="0">
                <a:solidFill>
                  <a:srgbClr val="003374"/>
                </a:solidFill>
                <a:latin typeface="Constantia" panose="02030602050306030303" pitchFamily="18" charset="0"/>
                <a:cs typeface="Times New Roman" panose="02020603050405020304" pitchFamily="18" charset="0"/>
              </a:rPr>
              <a:t> станковых пулемета противника, преграждавших продвижение нашей пехоты. Связи не было. Под сильным пулемётным огнём он прибыл на наблюдательный пункт дивизиона, дал целеуказание и огнём наших миномётов был расчищен путь для продвижения пехоты.</a:t>
            </a:r>
          </a:p>
          <a:p>
            <a:pPr algn="just"/>
            <a:r>
              <a:rPr lang="ru-RU" sz="1150" spc="-40" dirty="0">
                <a:solidFill>
                  <a:srgbClr val="003374"/>
                </a:solidFill>
                <a:latin typeface="Constantia" panose="02030602050306030303" pitchFamily="18" charset="0"/>
                <a:cs typeface="Times New Roman" panose="02020603050405020304" pitchFamily="18" charset="0"/>
              </a:rPr>
              <a:t>   Согласно Приказа </a:t>
            </a:r>
            <a:r>
              <a:rPr lang="ru-RU" sz="1150" spc="-40" dirty="0">
                <a:solidFill>
                  <a:srgbClr val="003374"/>
                </a:solidFill>
                <a:latin typeface="Times New Roman" panose="02020603050405020304" pitchFamily="18" charset="0"/>
                <a:cs typeface="Times New Roman" panose="02020603050405020304" pitchFamily="18" charset="0"/>
              </a:rPr>
              <a:t>16</a:t>
            </a:r>
            <a:r>
              <a:rPr lang="ru-RU" sz="1150" spc="-40" dirty="0">
                <a:solidFill>
                  <a:srgbClr val="003374"/>
                </a:solidFill>
                <a:latin typeface="Constantia" panose="02030602050306030303" pitchFamily="18" charset="0"/>
                <a:cs typeface="Times New Roman" panose="02020603050405020304" pitchFamily="18" charset="0"/>
              </a:rPr>
              <a:t> тяжёлой минометной Келецкой ордена Богдана Хмельницкого бригады от </a:t>
            </a:r>
            <a:r>
              <a:rPr lang="ru-RU" sz="1150" spc="-40" dirty="0">
                <a:solidFill>
                  <a:srgbClr val="003374"/>
                </a:solidFill>
                <a:latin typeface="Times New Roman" panose="02020603050405020304" pitchFamily="18" charset="0"/>
                <a:cs typeface="Times New Roman" panose="02020603050405020304" pitchFamily="18" charset="0"/>
              </a:rPr>
              <a:t>23.05.1945</a:t>
            </a:r>
            <a:r>
              <a:rPr lang="ru-RU" sz="1150" spc="-40" dirty="0">
                <a:solidFill>
                  <a:srgbClr val="003374"/>
                </a:solidFill>
                <a:latin typeface="Constantia" panose="02030602050306030303" pitchFamily="18" charset="0"/>
                <a:cs typeface="Times New Roman" panose="02020603050405020304" pitchFamily="18" charset="0"/>
              </a:rPr>
              <a:t> г. № </a:t>
            </a:r>
            <a:r>
              <a:rPr lang="ru-RU" sz="1150" spc="-40" dirty="0">
                <a:solidFill>
                  <a:srgbClr val="003374"/>
                </a:solidFill>
                <a:latin typeface="Times New Roman" panose="02020603050405020304" pitchFamily="18" charset="0"/>
                <a:cs typeface="Times New Roman" panose="02020603050405020304" pitchFamily="18" charset="0"/>
              </a:rPr>
              <a:t>012</a:t>
            </a:r>
            <a:r>
              <a:rPr lang="ru-RU" sz="1150" spc="-40" dirty="0">
                <a:solidFill>
                  <a:srgbClr val="003374"/>
                </a:solidFill>
                <a:latin typeface="Constantia" panose="02030602050306030303" pitchFamily="18" charset="0"/>
                <a:cs typeface="Times New Roman" panose="02020603050405020304" pitchFamily="18" charset="0"/>
              </a:rPr>
              <a:t>/н за образцовое выполнение боевых заданий Командования на фронте борьбы с немецкими захватчиками и проявленные при этом мужество и доблесть был награжден орденом «Красная звезда».</a:t>
            </a:r>
          </a:p>
        </p:txBody>
      </p:sp>
      <p:sp>
        <p:nvSpPr>
          <p:cNvPr id="21" name="TextBox 20"/>
          <p:cNvSpPr txBox="1"/>
          <p:nvPr/>
        </p:nvSpPr>
        <p:spPr>
          <a:xfrm>
            <a:off x="497417" y="5962002"/>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Смирнова Наталья Михайловна,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735342" y="927325"/>
            <a:ext cx="4140000"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231564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629843" y="295201"/>
            <a:ext cx="4534824" cy="6040115"/>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КОЧЕТОВА</a:t>
            </a:r>
          </a:p>
          <a:p>
            <a:pPr algn="ctr">
              <a:spcAft>
                <a:spcPts val="400"/>
              </a:spcAft>
            </a:pPr>
            <a:r>
              <a:rPr lang="ru-RU" sz="1400" b="1" dirty="0" smtClean="0">
                <a:solidFill>
                  <a:srgbClr val="C00000"/>
                </a:solidFill>
                <a:latin typeface="Constantia" panose="02030602050306030303" pitchFamily="18" charset="0"/>
                <a:cs typeface="MV Boli" pitchFamily="2" charset="0"/>
              </a:rPr>
              <a:t>ВАЛЕНТИНА  МАКСИМОВНА</a:t>
            </a:r>
            <a:endParaRPr lang="ru-RU" sz="1400" b="1" dirty="0">
              <a:solidFill>
                <a:srgbClr val="C00000"/>
              </a:solidFill>
              <a:latin typeface="Constantia" panose="02030602050306030303" pitchFamily="18" charset="0"/>
              <a:cs typeface="MV Boli" pitchFamily="2" charset="0"/>
            </a:endParaRPr>
          </a:p>
          <a:p>
            <a:pPr algn="ctr">
              <a:spcAft>
                <a:spcPts val="400"/>
              </a:spcAft>
            </a:pPr>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003374"/>
                </a:solidFill>
                <a:latin typeface="Constantia" panose="02030602050306030303" pitchFamily="18" charset="0"/>
                <a:cs typeface="Times New Roman" panose="02020603050405020304" pitchFamily="18" charset="0"/>
              </a:rPr>
              <a:t> </a:t>
            </a:r>
            <a:r>
              <a:rPr lang="ru-RU" sz="120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Моя </a:t>
            </a:r>
            <a:r>
              <a:rPr lang="ru-RU" sz="1150" spc="-50" dirty="0">
                <a:solidFill>
                  <a:srgbClr val="003374"/>
                </a:solidFill>
                <a:latin typeface="Constantia" panose="02030602050306030303" pitchFamily="18" charset="0"/>
                <a:cs typeface="Times New Roman" panose="02020603050405020304" pitchFamily="18" charset="0"/>
              </a:rPr>
              <a:t>двоюродная </a:t>
            </a:r>
            <a:r>
              <a:rPr lang="ru-RU" sz="1150" spc="-50" dirty="0" smtClean="0">
                <a:solidFill>
                  <a:srgbClr val="003374"/>
                </a:solidFill>
                <a:latin typeface="Constantia" panose="02030602050306030303" pitchFamily="18" charset="0"/>
                <a:cs typeface="Times New Roman" panose="02020603050405020304" pitchFamily="18" charset="0"/>
              </a:rPr>
              <a:t>бабушка </a:t>
            </a:r>
            <a:r>
              <a:rPr lang="ru-RU" sz="1150" spc="-50" dirty="0">
                <a:solidFill>
                  <a:srgbClr val="003374"/>
                </a:solidFill>
                <a:latin typeface="Constantia" panose="02030602050306030303" pitchFamily="18" charset="0"/>
                <a:cs typeface="Times New Roman" panose="02020603050405020304" pitchFamily="18" charset="0"/>
              </a:rPr>
              <a:t>Кочетова Валентина Максимовна родилась в </a:t>
            </a:r>
            <a:r>
              <a:rPr lang="ru-RU" sz="1150" spc="-50" dirty="0">
                <a:solidFill>
                  <a:srgbClr val="003374"/>
                </a:solidFill>
                <a:latin typeface="Times New Roman" panose="02020603050405020304" pitchFamily="18" charset="0"/>
                <a:cs typeface="Times New Roman" panose="02020603050405020304" pitchFamily="18" charset="0"/>
              </a:rPr>
              <a:t>1919</a:t>
            </a:r>
            <a:r>
              <a:rPr lang="ru-RU" sz="1150" spc="-50" dirty="0">
                <a:solidFill>
                  <a:srgbClr val="003374"/>
                </a:solidFill>
                <a:latin typeface="Constantia" panose="02030602050306030303" pitchFamily="18" charset="0"/>
                <a:cs typeface="Times New Roman" panose="02020603050405020304" pitchFamily="18" charset="0"/>
              </a:rPr>
              <a:t> году в деревне Ретинка Щекинского района Тульской области. Она участвовала в Отечественной войне с </a:t>
            </a:r>
            <a:r>
              <a:rPr lang="ru-RU" sz="1150" spc="-50" dirty="0">
                <a:solidFill>
                  <a:srgbClr val="003374"/>
                </a:solidFill>
                <a:latin typeface="Times New Roman" panose="02020603050405020304" pitchFamily="18" charset="0"/>
                <a:cs typeface="Times New Roman" panose="02020603050405020304" pitchFamily="18" charset="0"/>
              </a:rPr>
              <a:t>10.06.1942</a:t>
            </a:r>
            <a:r>
              <a:rPr lang="ru-RU" sz="1150" spc="-50" dirty="0">
                <a:solidFill>
                  <a:srgbClr val="003374"/>
                </a:solidFill>
                <a:latin typeface="Constantia" panose="02030602050306030303" pitchFamily="18" charset="0"/>
                <a:cs typeface="Times New Roman" panose="02020603050405020304" pitchFamily="18" charset="0"/>
              </a:rPr>
              <a:t> г., была старшим лейтенантом медицинской службы ординатором хирургического полевого подвижного </a:t>
            </a:r>
            <a:r>
              <a:rPr lang="ru-RU" sz="1150" spc="-50" dirty="0" smtClean="0">
                <a:solidFill>
                  <a:srgbClr val="003374"/>
                </a:solidFill>
                <a:latin typeface="Constantia" panose="02030602050306030303" pitchFamily="18" charset="0"/>
                <a:cs typeface="Times New Roman" panose="02020603050405020304" pitchFamily="18" charset="0"/>
              </a:rPr>
              <a:t>госпиталя </a:t>
            </a:r>
            <a:r>
              <a:rPr lang="ru-RU" sz="1150" spc="-50" dirty="0" smtClean="0">
                <a:solidFill>
                  <a:srgbClr val="003374"/>
                </a:solidFill>
                <a:latin typeface="Times New Roman" panose="02020603050405020304" pitchFamily="18" charset="0"/>
                <a:cs typeface="Times New Roman" panose="02020603050405020304" pitchFamily="18" charset="0"/>
              </a:rPr>
              <a:t>№ </a:t>
            </a:r>
            <a:r>
              <a:rPr lang="ru-RU" sz="1150" spc="-50" dirty="0">
                <a:solidFill>
                  <a:srgbClr val="003374"/>
                </a:solidFill>
                <a:latin typeface="Times New Roman" panose="02020603050405020304" pitchFamily="18" charset="0"/>
                <a:cs typeface="Times New Roman" panose="02020603050405020304" pitchFamily="18" charset="0"/>
              </a:rPr>
              <a:t>2324 </a:t>
            </a:r>
            <a:r>
              <a:rPr lang="ru-RU" sz="1150" spc="-50" dirty="0" smtClean="0">
                <a:solidFill>
                  <a:srgbClr val="003374"/>
                </a:solidFill>
                <a:latin typeface="Times New Roman" panose="02020603050405020304" pitchFamily="18" charset="0"/>
                <a:cs typeface="Times New Roman" panose="02020603050405020304" pitchFamily="18" charset="0"/>
              </a:rPr>
              <a:t> 48 </a:t>
            </a:r>
            <a:r>
              <a:rPr lang="ru-RU" sz="1150" spc="-50" dirty="0">
                <a:solidFill>
                  <a:srgbClr val="003374"/>
                </a:solidFill>
                <a:latin typeface="Constantia" panose="02030602050306030303" pitchFamily="18" charset="0"/>
                <a:cs typeface="Times New Roman" panose="02020603050405020304" pitchFamily="18" charset="0"/>
              </a:rPr>
              <a:t>армии.</a:t>
            </a:r>
          </a:p>
          <a:p>
            <a:pPr algn="just"/>
            <a:r>
              <a:rPr lang="ru-RU" sz="1150" spc="-50" dirty="0" smtClean="0">
                <a:solidFill>
                  <a:srgbClr val="003374"/>
                </a:solidFill>
                <a:latin typeface="Constantia" panose="02030602050306030303" pitchFamily="18" charset="0"/>
                <a:cs typeface="Times New Roman" panose="02020603050405020304" pitchFamily="18" charset="0"/>
              </a:rPr>
              <a:t>   Она </a:t>
            </a:r>
            <a:r>
              <a:rPr lang="ru-RU" sz="1150" spc="-50" dirty="0">
                <a:solidFill>
                  <a:srgbClr val="003374"/>
                </a:solidFill>
                <a:latin typeface="Constantia" panose="02030602050306030303" pitchFamily="18" charset="0"/>
                <a:cs typeface="Times New Roman" panose="02020603050405020304" pitchFamily="18" charset="0"/>
              </a:rPr>
              <a:t>была молодым способным врачом, в совершенстве владеющая малой и средней хирургией. Несмотря на небольшой стаж производила сложные операции тяжело раненым и всегда с благоприятным исходом. За последние три месяца самостоятельно произвела </a:t>
            </a:r>
            <a:r>
              <a:rPr lang="ru-RU" sz="1150" spc="-50" dirty="0">
                <a:solidFill>
                  <a:srgbClr val="003374"/>
                </a:solidFill>
                <a:latin typeface="Times New Roman" panose="02020603050405020304" pitchFamily="18" charset="0"/>
                <a:cs typeface="Times New Roman" panose="02020603050405020304" pitchFamily="18" charset="0"/>
              </a:rPr>
              <a:t>437</a:t>
            </a:r>
            <a:r>
              <a:rPr lang="ru-RU" sz="1150" spc="-50" dirty="0">
                <a:solidFill>
                  <a:srgbClr val="003374"/>
                </a:solidFill>
                <a:latin typeface="Constantia" panose="02030602050306030303" pitchFamily="18" charset="0"/>
                <a:cs typeface="Times New Roman" panose="02020603050405020304" pitchFamily="18" charset="0"/>
              </a:rPr>
              <a:t> операций, сделала </a:t>
            </a:r>
            <a:r>
              <a:rPr lang="ru-RU" sz="1150" spc="-50" dirty="0">
                <a:solidFill>
                  <a:srgbClr val="003374"/>
                </a:solidFill>
                <a:latin typeface="Times New Roman" panose="02020603050405020304" pitchFamily="18" charset="0"/>
                <a:cs typeface="Times New Roman" panose="02020603050405020304" pitchFamily="18" charset="0"/>
              </a:rPr>
              <a:t>1498</a:t>
            </a:r>
            <a:r>
              <a:rPr lang="ru-RU" sz="1150" spc="-50" dirty="0">
                <a:solidFill>
                  <a:srgbClr val="003374"/>
                </a:solidFill>
                <a:latin typeface="Constantia" panose="02030602050306030303" pitchFamily="18" charset="0"/>
                <a:cs typeface="Times New Roman" panose="02020603050405020304" pitchFamily="18" charset="0"/>
              </a:rPr>
              <a:t> перевязок, произвела </a:t>
            </a:r>
            <a:r>
              <a:rPr lang="ru-RU" sz="1150" spc="-50" dirty="0">
                <a:solidFill>
                  <a:srgbClr val="003374"/>
                </a:solidFill>
                <a:latin typeface="Times New Roman" panose="02020603050405020304" pitchFamily="18" charset="0"/>
                <a:cs typeface="Times New Roman" panose="02020603050405020304" pitchFamily="18" charset="0"/>
              </a:rPr>
              <a:t>131</a:t>
            </a:r>
            <a:r>
              <a:rPr lang="ru-RU" sz="1150" spc="-50" dirty="0">
                <a:solidFill>
                  <a:srgbClr val="003374"/>
                </a:solidFill>
                <a:latin typeface="Constantia" panose="02030602050306030303" pitchFamily="18" charset="0"/>
                <a:cs typeface="Times New Roman" panose="02020603050405020304" pitchFamily="18" charset="0"/>
              </a:rPr>
              <a:t> переливание крови, чем спасла жизнь многим раненым бойцам и офицерам.</a:t>
            </a:r>
          </a:p>
          <a:p>
            <a:pPr algn="just"/>
            <a:r>
              <a:rPr lang="ru-RU" sz="1150" spc="-50" dirty="0" smtClean="0">
                <a:solidFill>
                  <a:srgbClr val="003374"/>
                </a:solidFill>
                <a:latin typeface="Constantia" panose="02030602050306030303" pitchFamily="18" charset="0"/>
                <a:cs typeface="Times New Roman" panose="02020603050405020304" pitchFamily="18" charset="0"/>
              </a:rPr>
              <a:t>   Под руководством Кочетовой В.М. </a:t>
            </a:r>
            <a:r>
              <a:rPr lang="ru-RU" sz="1150" spc="-50" dirty="0">
                <a:solidFill>
                  <a:srgbClr val="003374"/>
                </a:solidFill>
                <a:latin typeface="Constantia" panose="02030602050306030303" pitchFamily="18" charset="0"/>
                <a:cs typeface="Times New Roman" panose="02020603050405020304" pitchFamily="18" charset="0"/>
              </a:rPr>
              <a:t>наложено </a:t>
            </a:r>
            <a:r>
              <a:rPr lang="ru-RU" sz="1150" spc="-50" dirty="0">
                <a:solidFill>
                  <a:srgbClr val="003374"/>
                </a:solidFill>
                <a:latin typeface="Times New Roman" panose="02020603050405020304" pitchFamily="18" charset="0"/>
                <a:cs typeface="Times New Roman" panose="02020603050405020304" pitchFamily="18" charset="0"/>
              </a:rPr>
              <a:t>514</a:t>
            </a:r>
            <a:r>
              <a:rPr lang="ru-RU" sz="1150" spc="-50" dirty="0">
                <a:solidFill>
                  <a:srgbClr val="003374"/>
                </a:solidFill>
                <a:latin typeface="Constantia" panose="02030602050306030303" pitchFamily="18" charset="0"/>
                <a:cs typeface="Times New Roman" panose="02020603050405020304" pitchFamily="18" charset="0"/>
              </a:rPr>
              <a:t> шин, из которых большинство гипсовых повязок, создающих лучшие условия для быстрейшего сращения переломов.</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Несмотря </a:t>
            </a:r>
            <a:r>
              <a:rPr lang="ru-RU" sz="1150" spc="-50" dirty="0">
                <a:solidFill>
                  <a:srgbClr val="003374"/>
                </a:solidFill>
                <a:latin typeface="Constantia" panose="02030602050306030303" pitchFamily="18" charset="0"/>
                <a:cs typeface="Times New Roman" panose="02020603050405020304" pitchFamily="18" charset="0"/>
              </a:rPr>
              <a:t>на максимальную загрузку отделения тяжело ранеными </a:t>
            </a:r>
            <a:r>
              <a:rPr lang="ru-RU" sz="1150" spc="-50" dirty="0" smtClean="0">
                <a:solidFill>
                  <a:srgbClr val="003374"/>
                </a:solidFill>
                <a:latin typeface="Constantia" panose="02030602050306030303" pitchFamily="18" charset="0"/>
                <a:cs typeface="Times New Roman" panose="02020603050405020304" pitchFamily="18" charset="0"/>
              </a:rPr>
              <a:t>Валентина Максимовна уделяет </a:t>
            </a:r>
            <a:r>
              <a:rPr lang="ru-RU" sz="1150" spc="-50" dirty="0">
                <a:solidFill>
                  <a:srgbClr val="003374"/>
                </a:solidFill>
                <a:latin typeface="Constantia" panose="02030602050306030303" pitchFamily="18" charset="0"/>
                <a:cs typeface="Times New Roman" panose="02020603050405020304" pitchFamily="18" charset="0"/>
              </a:rPr>
              <a:t>большое внимание делу лечения легко раненых, применяя новейшие методы </a:t>
            </a:r>
            <a:r>
              <a:rPr lang="ru-RU" sz="1150" spc="-50" dirty="0" smtClean="0">
                <a:solidFill>
                  <a:srgbClr val="003374"/>
                </a:solidFill>
                <a:latin typeface="Constantia" panose="02030602050306030303" pitchFamily="18" charset="0"/>
                <a:cs typeface="Times New Roman" panose="02020603050405020304" pitchFamily="18" charset="0"/>
              </a:rPr>
              <a:t>лечения, </a:t>
            </a:r>
            <a:r>
              <a:rPr lang="ru-RU" sz="1150" spc="-50" dirty="0">
                <a:solidFill>
                  <a:srgbClr val="003374"/>
                </a:solidFill>
                <a:latin typeface="Constantia" panose="02030602050306030303" pitchFamily="18" charset="0"/>
                <a:cs typeface="Times New Roman" panose="02020603050405020304" pitchFamily="18" charset="0"/>
              </a:rPr>
              <a:t>и добилась выписки в часть </a:t>
            </a:r>
            <a:r>
              <a:rPr lang="ru-RU" sz="1150" spc="-50" dirty="0">
                <a:solidFill>
                  <a:srgbClr val="003374"/>
                </a:solidFill>
                <a:latin typeface="Times New Roman" panose="02020603050405020304" pitchFamily="18" charset="0"/>
                <a:cs typeface="Times New Roman" panose="02020603050405020304" pitchFamily="18" charset="0"/>
              </a:rPr>
              <a:t>522</a:t>
            </a:r>
            <a:r>
              <a:rPr lang="ru-RU" sz="1150" spc="-50" dirty="0">
                <a:solidFill>
                  <a:srgbClr val="003374"/>
                </a:solidFill>
                <a:latin typeface="Constantia" panose="02030602050306030303" pitchFamily="18" charset="0"/>
                <a:cs typeface="Times New Roman" panose="02020603050405020304" pitchFamily="18" charset="0"/>
              </a:rPr>
              <a:t> человек, что для госпиталя первой линии составляло большой процент.</a:t>
            </a:r>
          </a:p>
          <a:p>
            <a:pPr algn="just"/>
            <a:r>
              <a:rPr lang="ru-RU" sz="1150" spc="-50" dirty="0" smtClean="0">
                <a:solidFill>
                  <a:srgbClr val="003374"/>
                </a:solidFill>
                <a:latin typeface="Constantia" panose="02030602050306030303" pitchFamily="18" charset="0"/>
                <a:cs typeface="Times New Roman" panose="02020603050405020304" pitchFamily="18" charset="0"/>
              </a:rPr>
              <a:t>   Она </a:t>
            </a:r>
            <a:r>
              <a:rPr lang="ru-RU" sz="1150" spc="-50" dirty="0">
                <a:solidFill>
                  <a:srgbClr val="003374"/>
                </a:solidFill>
                <a:latin typeface="Constantia" panose="02030602050306030303" pitchFamily="18" charset="0"/>
                <a:cs typeface="Times New Roman" panose="02020603050405020304" pitchFamily="18" charset="0"/>
              </a:rPr>
              <a:t>была инициативной, энергичной, не считаясь со временем повседневно работала над улучшением условий и быта находящихся на излечении раненых.</a:t>
            </a:r>
          </a:p>
          <a:p>
            <a:pPr algn="just"/>
            <a:r>
              <a:rPr lang="ru-RU" sz="120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Согласно </a:t>
            </a:r>
            <a:r>
              <a:rPr lang="ru-RU" sz="1150" spc="-50" dirty="0">
                <a:solidFill>
                  <a:srgbClr val="003374"/>
                </a:solidFill>
                <a:latin typeface="Constantia" panose="02030602050306030303" pitchFamily="18" charset="0"/>
                <a:cs typeface="Times New Roman" panose="02020603050405020304" pitchFamily="18" charset="0"/>
              </a:rPr>
              <a:t>Приказа войскам </a:t>
            </a:r>
            <a:r>
              <a:rPr lang="ru-RU" sz="1150" spc="-50" dirty="0">
                <a:solidFill>
                  <a:srgbClr val="003374"/>
                </a:solidFill>
                <a:latin typeface="Times New Roman" panose="02020603050405020304" pitchFamily="18" charset="0"/>
                <a:cs typeface="Times New Roman" panose="02020603050405020304" pitchFamily="18" charset="0"/>
              </a:rPr>
              <a:t>48</a:t>
            </a:r>
            <a:r>
              <a:rPr lang="ru-RU" sz="1150" spc="-50" dirty="0">
                <a:solidFill>
                  <a:srgbClr val="003374"/>
                </a:solidFill>
                <a:latin typeface="Constantia" panose="02030602050306030303" pitchFamily="18" charset="0"/>
                <a:cs typeface="Times New Roman" panose="02020603050405020304" pitchFamily="18" charset="0"/>
              </a:rPr>
              <a:t>-й армии от </a:t>
            </a:r>
            <a:r>
              <a:rPr lang="ru-RU" sz="1150" spc="-50" dirty="0">
                <a:solidFill>
                  <a:srgbClr val="003374"/>
                </a:solidFill>
                <a:latin typeface="Times New Roman" panose="02020603050405020304" pitchFamily="18" charset="0"/>
                <a:cs typeface="Times New Roman" panose="02020603050405020304" pitchFamily="18" charset="0"/>
              </a:rPr>
              <a:t>05.07.1944</a:t>
            </a:r>
            <a:r>
              <a:rPr lang="ru-RU" sz="1150" spc="-50" dirty="0">
                <a:solidFill>
                  <a:srgbClr val="003374"/>
                </a:solidFill>
                <a:latin typeface="Constantia" panose="02030602050306030303" pitchFamily="18" charset="0"/>
                <a:cs typeface="Times New Roman" panose="02020603050405020304" pitchFamily="18" charset="0"/>
              </a:rPr>
              <a:t> г. № </a:t>
            </a:r>
            <a:r>
              <a:rPr lang="ru-RU" sz="1150" spc="-50" dirty="0">
                <a:solidFill>
                  <a:srgbClr val="003374"/>
                </a:solidFill>
                <a:latin typeface="Times New Roman" panose="02020603050405020304" pitchFamily="18" charset="0"/>
                <a:cs typeface="Times New Roman" panose="02020603050405020304" pitchFamily="18" charset="0"/>
              </a:rPr>
              <a:t>381</a:t>
            </a:r>
            <a:r>
              <a:rPr lang="ru-RU" sz="1150" spc="-50" dirty="0">
                <a:solidFill>
                  <a:srgbClr val="003374"/>
                </a:solidFill>
                <a:latin typeface="Constantia" panose="02030602050306030303" pitchFamily="18" charset="0"/>
                <a:cs typeface="Times New Roman" panose="02020603050405020304" pitchFamily="18" charset="0"/>
              </a:rPr>
              <a:t>/н за образцовое выполнение боевых заданий Командования на фронте борьбы с немецкими захватчиками и проявленные при этом доблесть и мужество была награждена Орденом «Красная Звезда».</a:t>
            </a:r>
          </a:p>
          <a:p>
            <a:pPr algn="just"/>
            <a:endParaRPr lang="ru-RU" sz="1150" spc="-4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417" y="5962002"/>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Смирнова Наталья Михайловна,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942936" y="927325"/>
            <a:ext cx="3932405" cy="414000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7977672"/>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629842" y="295201"/>
            <a:ext cx="4534825" cy="6350456"/>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СМЕЛОВ</a:t>
            </a:r>
          </a:p>
          <a:p>
            <a:pPr algn="ctr">
              <a:spcAft>
                <a:spcPts val="400"/>
              </a:spcAft>
            </a:pPr>
            <a:r>
              <a:rPr lang="ru-RU" sz="1400" b="1" dirty="0" smtClean="0">
                <a:solidFill>
                  <a:srgbClr val="C00000"/>
                </a:solidFill>
                <a:latin typeface="Constantia" panose="02030602050306030303" pitchFamily="18" charset="0"/>
                <a:cs typeface="MV Boli" pitchFamily="2" charset="0"/>
              </a:rPr>
              <a:t>ВАСИЛИЙ  </a:t>
            </a:r>
            <a:r>
              <a:rPr lang="en-US" sz="1400" b="1" dirty="0" smtClean="0">
                <a:solidFill>
                  <a:srgbClr val="C00000"/>
                </a:solidFill>
                <a:latin typeface="Constantia" panose="02030602050306030303" pitchFamily="18" charset="0"/>
                <a:cs typeface="MV Boli" pitchFamily="2" charset="0"/>
              </a:rPr>
              <a:t> </a:t>
            </a:r>
            <a:r>
              <a:rPr lang="ru-RU" sz="1400" b="1" dirty="0" smtClean="0">
                <a:solidFill>
                  <a:srgbClr val="C00000"/>
                </a:solidFill>
                <a:latin typeface="Constantia" panose="02030602050306030303" pitchFamily="18" charset="0"/>
                <a:cs typeface="MV Boli" pitchFamily="2" charset="0"/>
              </a:rPr>
              <a:t>МИХАЙЛОВИЧ</a:t>
            </a:r>
            <a:endParaRPr lang="ru-RU" sz="1400" b="1" dirty="0">
              <a:solidFill>
                <a:srgbClr val="C00000"/>
              </a:solidFill>
              <a:latin typeface="Constantia" panose="02030602050306030303" pitchFamily="18" charset="0"/>
              <a:cs typeface="MV Boli" pitchFamily="2" charset="0"/>
            </a:endParaRPr>
          </a:p>
          <a:p>
            <a:pPr algn="just"/>
            <a:endParaRPr lang="ru-RU" sz="1200" dirty="0">
              <a:solidFill>
                <a:srgbClr val="C00000"/>
              </a:solidFill>
              <a:latin typeface="Constantia" panose="02030602050306030303" pitchFamily="18" charset="0"/>
              <a:cs typeface="MV Boli" pitchFamily="2" charset="0"/>
            </a:endParaRPr>
          </a:p>
          <a:p>
            <a:pPr algn="just"/>
            <a:r>
              <a:rPr lang="ru-RU" sz="1200" dirty="0">
                <a:solidFill>
                  <a:srgbClr val="C00000"/>
                </a:solidFill>
                <a:latin typeface="Constantia" panose="02030602050306030303" pitchFamily="18" charset="0"/>
                <a:cs typeface="MV Boli" pitchFamily="2" charset="0"/>
              </a:rPr>
              <a:t> </a:t>
            </a:r>
            <a:r>
              <a:rPr lang="ru-RU" sz="1200" dirty="0" smtClean="0">
                <a:solidFill>
                  <a:srgbClr val="C00000"/>
                </a:solidFill>
                <a:latin typeface="Constantia" panose="02030602050306030303" pitchFamily="18" charset="0"/>
                <a:cs typeface="MV Boli" pitchFamily="2" charset="0"/>
              </a:rPr>
              <a:t>  </a:t>
            </a:r>
            <a:r>
              <a:rPr lang="ru-RU" sz="1150" spc="-50" dirty="0" smtClean="0">
                <a:solidFill>
                  <a:srgbClr val="003374"/>
                </a:solidFill>
                <a:latin typeface="Constantia" panose="02030602050306030303" pitchFamily="18" charset="0"/>
                <a:cs typeface="Times New Roman" panose="02020603050405020304" pitchFamily="18" charset="0"/>
              </a:rPr>
              <a:t>Мой дедушка Смелов Василий Михайлович родился </a:t>
            </a:r>
            <a:r>
              <a:rPr lang="ru-RU" sz="1150" spc="-50" dirty="0" smtClean="0">
                <a:solidFill>
                  <a:srgbClr val="003374"/>
                </a:solidFill>
                <a:latin typeface="Times New Roman" panose="02020603050405020304" pitchFamily="18" charset="0"/>
                <a:cs typeface="Times New Roman" panose="02020603050405020304" pitchFamily="18" charset="0"/>
              </a:rPr>
              <a:t>7</a:t>
            </a:r>
            <a:r>
              <a:rPr lang="ru-RU" sz="1150" spc="-50" dirty="0" smtClean="0">
                <a:solidFill>
                  <a:srgbClr val="003374"/>
                </a:solidFill>
                <a:latin typeface="Constantia" panose="02030602050306030303" pitchFamily="18" charset="0"/>
                <a:cs typeface="Times New Roman" panose="02020603050405020304" pitchFamily="18" charset="0"/>
              </a:rPr>
              <a:t> марта           </a:t>
            </a:r>
            <a:r>
              <a:rPr lang="ru-RU" sz="1150" spc="-50" dirty="0" smtClean="0">
                <a:solidFill>
                  <a:srgbClr val="003374"/>
                </a:solidFill>
                <a:latin typeface="Times New Roman" panose="02020603050405020304" pitchFamily="18" charset="0"/>
                <a:cs typeface="Times New Roman" panose="02020603050405020304" pitchFamily="18" charset="0"/>
              </a:rPr>
              <a:t>1915</a:t>
            </a:r>
            <a:r>
              <a:rPr lang="ru-RU" sz="1150" spc="-50" dirty="0" smtClean="0">
                <a:solidFill>
                  <a:srgbClr val="003374"/>
                </a:solidFill>
                <a:latin typeface="Constantia" panose="02030602050306030303" pitchFamily="18" charset="0"/>
                <a:cs typeface="Times New Roman" panose="02020603050405020304" pitchFamily="18" charset="0"/>
              </a:rPr>
              <a:t> года </a:t>
            </a:r>
            <a:r>
              <a:rPr lang="ru-RU" sz="1150" spc="-50" dirty="0">
                <a:solidFill>
                  <a:srgbClr val="003374"/>
                </a:solidFill>
                <a:latin typeface="Constantia" panose="02030602050306030303" pitchFamily="18" charset="0"/>
                <a:cs typeface="Times New Roman" panose="02020603050405020304" pitchFamily="18" charset="0"/>
              </a:rPr>
              <a:t>в </a:t>
            </a:r>
            <a:r>
              <a:rPr lang="ru-RU" sz="1150" spc="-50" dirty="0" smtClean="0">
                <a:solidFill>
                  <a:srgbClr val="003374"/>
                </a:solidFill>
                <a:latin typeface="Constantia" panose="02030602050306030303" pitchFamily="18" charset="0"/>
                <a:cs typeface="Times New Roman" panose="02020603050405020304" pitchFamily="18" charset="0"/>
              </a:rPr>
              <a:t>Костромской области Кологривского района деревня Екимово. Тогда Кологривский</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район относился к Горьковской области. </a:t>
            </a:r>
            <a:r>
              <a:rPr lang="ru-RU" sz="1150" spc="-50" dirty="0">
                <a:solidFill>
                  <a:srgbClr val="003374"/>
                </a:solidFill>
                <a:latin typeface="Constantia" panose="02030602050306030303" pitchFamily="18" charset="0"/>
                <a:cs typeface="Times New Roman" panose="02020603050405020304" pitchFamily="18" charset="0"/>
              </a:rPr>
              <a:t>Был </a:t>
            </a:r>
            <a:r>
              <a:rPr lang="ru-RU" sz="1150" spc="-50" dirty="0" smtClean="0">
                <a:solidFill>
                  <a:srgbClr val="003374"/>
                </a:solidFill>
                <a:latin typeface="Constantia" panose="02030602050306030303" pitchFamily="18" charset="0"/>
                <a:cs typeface="Times New Roman" panose="02020603050405020304" pitchFamily="18" charset="0"/>
              </a:rPr>
              <a:t>женат на </a:t>
            </a:r>
            <a:r>
              <a:rPr lang="ru-RU" sz="1150" spc="-50" dirty="0">
                <a:solidFill>
                  <a:srgbClr val="003374"/>
                </a:solidFill>
                <a:latin typeface="Constantia" panose="02030602050306030303" pitchFamily="18" charset="0"/>
                <a:cs typeface="Times New Roman" panose="02020603050405020304" pitchFamily="18" charset="0"/>
              </a:rPr>
              <a:t>Александре Смеловой, </a:t>
            </a:r>
            <a:r>
              <a:rPr lang="ru-RU" sz="1150" spc="-50" dirty="0" smtClean="0">
                <a:solidFill>
                  <a:srgbClr val="003374"/>
                </a:solidFill>
                <a:latin typeface="Constantia" panose="02030602050306030303" pitchFamily="18" charset="0"/>
                <a:cs typeface="Times New Roman" panose="02020603050405020304" pitchFamily="18" charset="0"/>
              </a:rPr>
              <a:t>имел четверых </a:t>
            </a:r>
            <a:r>
              <a:rPr lang="ru-RU" sz="1150" spc="-50" dirty="0">
                <a:solidFill>
                  <a:srgbClr val="003374"/>
                </a:solidFill>
                <a:latin typeface="Constantia" panose="02030602050306030303" pitchFamily="18" charset="0"/>
                <a:cs typeface="Times New Roman" panose="02020603050405020304" pitchFamily="18" charset="0"/>
              </a:rPr>
              <a:t>детей.</a:t>
            </a:r>
          </a:p>
          <a:p>
            <a:pPr algn="just"/>
            <a:r>
              <a:rPr lang="ru-RU" sz="1150" spc="-50" dirty="0" smtClean="0">
                <a:solidFill>
                  <a:srgbClr val="003374"/>
                </a:solidFill>
                <a:latin typeface="Constantia" panose="02030602050306030303" pitchFamily="18" charset="0"/>
                <a:cs typeface="Times New Roman" panose="02020603050405020304" pitchFamily="18" charset="0"/>
              </a:rPr>
              <a:t>   Смелов В. М. был призван </a:t>
            </a:r>
            <a:r>
              <a:rPr lang="ru-RU" sz="1150" spc="-50" dirty="0">
                <a:solidFill>
                  <a:srgbClr val="003374"/>
                </a:solidFill>
                <a:latin typeface="Constantia" panose="02030602050306030303" pitchFamily="18" charset="0"/>
                <a:cs typeface="Times New Roman" panose="02020603050405020304" pitchFamily="18" charset="0"/>
              </a:rPr>
              <a:t>в ряды </a:t>
            </a:r>
            <a:r>
              <a:rPr lang="ru-RU" sz="1150" spc="-50" dirty="0" smtClean="0">
                <a:solidFill>
                  <a:srgbClr val="003374"/>
                </a:solidFill>
                <a:latin typeface="Constantia" panose="02030602050306030303" pitchFamily="18" charset="0"/>
                <a:cs typeface="Times New Roman" panose="02020603050405020304" pitchFamily="18" charset="0"/>
              </a:rPr>
              <a:t>Советской Армии в июне </a:t>
            </a:r>
            <a:r>
              <a:rPr lang="ru-RU" sz="1150" spc="-50" dirty="0">
                <a:solidFill>
                  <a:srgbClr val="003374"/>
                </a:solidFill>
                <a:latin typeface="Times New Roman" panose="02020603050405020304" pitchFamily="18" charset="0"/>
                <a:cs typeface="Times New Roman" panose="02020603050405020304" pitchFamily="18" charset="0"/>
              </a:rPr>
              <a:t>1941</a:t>
            </a:r>
            <a:r>
              <a:rPr lang="ru-RU" sz="1150" spc="-50" dirty="0">
                <a:solidFill>
                  <a:srgbClr val="003374"/>
                </a:solidFill>
                <a:latin typeface="Constantia" panose="02030602050306030303" pitchFamily="18" charset="0"/>
                <a:cs typeface="Times New Roman" panose="02020603050405020304" pitchFamily="18" charset="0"/>
              </a:rPr>
              <a:t> года </a:t>
            </a:r>
            <a:r>
              <a:rPr lang="ru-RU" sz="1150" spc="-50" dirty="0" smtClean="0">
                <a:solidFill>
                  <a:srgbClr val="003374"/>
                </a:solidFill>
                <a:latin typeface="Constantia" panose="02030602050306030303" pitchFamily="18" charset="0"/>
                <a:cs typeface="Times New Roman" panose="02020603050405020304" pitchFamily="18" charset="0"/>
              </a:rPr>
              <a:t>Кологривским РВК Горьковской области.</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Мой дедушка </a:t>
            </a:r>
            <a:r>
              <a:rPr lang="ru-RU" sz="1150" spc="-50" dirty="0">
                <a:solidFill>
                  <a:srgbClr val="003374"/>
                </a:solidFill>
                <a:latin typeface="Constantia" panose="02030602050306030303" pitchFamily="18" charset="0"/>
                <a:cs typeface="Times New Roman" panose="02020603050405020304" pitchFamily="18" charset="0"/>
              </a:rPr>
              <a:t>в составе </a:t>
            </a:r>
            <a:r>
              <a:rPr lang="ru-RU" sz="1150" spc="-50" dirty="0">
                <a:solidFill>
                  <a:srgbClr val="003374"/>
                </a:solidFill>
                <a:latin typeface="Times New Roman" panose="02020603050405020304" pitchFamily="18" charset="0"/>
                <a:cs typeface="Times New Roman" panose="02020603050405020304" pitchFamily="18" charset="0"/>
              </a:rPr>
              <a:t>69</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армии </a:t>
            </a:r>
            <a:r>
              <a:rPr lang="ru-RU" sz="1150" spc="-50" dirty="0">
                <a:solidFill>
                  <a:srgbClr val="003374"/>
                </a:solidFill>
                <a:latin typeface="Constantia" panose="02030602050306030303" pitchFamily="18" charset="0"/>
                <a:cs typeface="Times New Roman" panose="02020603050405020304" pitchFamily="18" charset="0"/>
              </a:rPr>
              <a:t>освобождал </a:t>
            </a:r>
            <a:r>
              <a:rPr lang="ru-RU" sz="1150" spc="-50" dirty="0" smtClean="0">
                <a:solidFill>
                  <a:srgbClr val="003374"/>
                </a:solidFill>
                <a:latin typeface="Constantia" panose="02030602050306030303" pitchFamily="18" charset="0"/>
                <a:cs typeface="Times New Roman" panose="02020603050405020304" pitchFamily="18" charset="0"/>
              </a:rPr>
              <a:t>Белоруссию, Польшу и дошел </a:t>
            </a:r>
            <a:r>
              <a:rPr lang="ru-RU" sz="1150" spc="-50" dirty="0">
                <a:solidFill>
                  <a:srgbClr val="003374"/>
                </a:solidFill>
                <a:latin typeface="Constantia" panose="02030602050306030303" pitchFamily="18" charset="0"/>
                <a:cs typeface="Times New Roman" panose="02020603050405020304" pitchFamily="18" charset="0"/>
              </a:rPr>
              <a:t>до </a:t>
            </a:r>
            <a:r>
              <a:rPr lang="ru-RU" sz="1150" spc="-50" dirty="0" smtClean="0">
                <a:solidFill>
                  <a:srgbClr val="003374"/>
                </a:solidFill>
                <a:latin typeface="Constantia" panose="02030602050306030303" pitchFamily="18" charset="0"/>
                <a:cs typeface="Times New Roman" panose="02020603050405020304" pitchFamily="18" charset="0"/>
              </a:rPr>
              <a:t>Берлина</a:t>
            </a:r>
            <a:r>
              <a:rPr lang="ru-RU" sz="1150" spc="-50" dirty="0">
                <a:solidFill>
                  <a:srgbClr val="003374"/>
                </a:solidFill>
                <a:latin typeface="Constantia" panose="02030602050306030303" pitchFamily="18" charset="0"/>
                <a:cs typeface="Times New Roman" panose="02020603050405020304" pitchFamily="18" charset="0"/>
              </a:rPr>
              <a:t>. </a:t>
            </a:r>
            <a:endParaRPr lang="ru-RU" sz="1150" spc="-50" dirty="0" smtClean="0">
              <a:solidFill>
                <a:srgbClr val="003374"/>
              </a:solidFill>
              <a:latin typeface="Constantia" panose="02030602050306030303" pitchFamily="18" charset="0"/>
              <a:cs typeface="Times New Roman" panose="02020603050405020304" pitchFamily="18" charset="0"/>
            </a:endParaRP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Василий Михайлович участвовал в операции </a:t>
            </a:r>
            <a:r>
              <a:rPr lang="ru-RU" sz="1150" spc="-50" dirty="0">
                <a:solidFill>
                  <a:srgbClr val="003374"/>
                </a:solidFill>
                <a:latin typeface="Constantia" panose="02030602050306030303" pitchFamily="18" charset="0"/>
                <a:cs typeface="Times New Roman" panose="02020603050405020304" pitchFamily="18" charset="0"/>
              </a:rPr>
              <a:t>по переправе </a:t>
            </a:r>
            <a:r>
              <a:rPr lang="ru-RU" sz="1150" spc="-50" dirty="0" smtClean="0">
                <a:solidFill>
                  <a:srgbClr val="003374"/>
                </a:solidFill>
                <a:latin typeface="Constantia" panose="02030602050306030303" pitchFamily="18" charset="0"/>
                <a:cs typeface="Times New Roman" panose="02020603050405020304" pitchFamily="18" charset="0"/>
              </a:rPr>
              <a:t>наших войск и техники на левый берег </a:t>
            </a:r>
            <a:r>
              <a:rPr lang="ru-RU" sz="1150" spc="-50" dirty="0">
                <a:solidFill>
                  <a:srgbClr val="003374"/>
                </a:solidFill>
                <a:latin typeface="Constantia" panose="02030602050306030303" pitchFamily="18" charset="0"/>
                <a:cs typeface="Times New Roman" panose="02020603050405020304" pitchFamily="18" charset="0"/>
              </a:rPr>
              <a:t>реки </a:t>
            </a:r>
            <a:r>
              <a:rPr lang="ru-RU" sz="1150" spc="-50" dirty="0" smtClean="0">
                <a:solidFill>
                  <a:srgbClr val="003374"/>
                </a:solidFill>
                <a:latin typeface="Constantia" panose="02030602050306030303" pitchFamily="18" charset="0"/>
                <a:cs typeface="Times New Roman" panose="02020603050405020304" pitchFamily="18" charset="0"/>
              </a:rPr>
              <a:t>Висла</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совершил </a:t>
            </a:r>
            <a:r>
              <a:rPr lang="ru-RU" sz="1150" spc="-50" dirty="0" smtClean="0">
                <a:solidFill>
                  <a:srgbClr val="003374"/>
                </a:solidFill>
                <a:latin typeface="Times New Roman" panose="02020603050405020304" pitchFamily="18" charset="0"/>
                <a:cs typeface="Times New Roman" panose="02020603050405020304" pitchFamily="18" charset="0"/>
              </a:rPr>
              <a:t>7</a:t>
            </a:r>
            <a:r>
              <a:rPr lang="ru-RU" sz="1150" spc="-50" dirty="0" smtClean="0">
                <a:solidFill>
                  <a:srgbClr val="003374"/>
                </a:solidFill>
                <a:latin typeface="Constantia" panose="02030602050306030303" pitchFamily="18" charset="0"/>
                <a:cs typeface="Times New Roman" panose="02020603050405020304" pitchFamily="18" charset="0"/>
              </a:rPr>
              <a:t> рейсов, </a:t>
            </a:r>
            <a:r>
              <a:rPr lang="ru-RU" sz="1150" spc="-50" dirty="0">
                <a:solidFill>
                  <a:srgbClr val="003374"/>
                </a:solidFill>
                <a:latin typeface="Constantia" panose="02030602050306030303" pitchFamily="18" charset="0"/>
                <a:cs typeface="Times New Roman" panose="02020603050405020304" pitchFamily="18" charset="0"/>
              </a:rPr>
              <a:t>в один </a:t>
            </a:r>
            <a:r>
              <a:rPr lang="ru-RU" sz="1150" spc="-50" dirty="0" smtClean="0">
                <a:solidFill>
                  <a:srgbClr val="003374"/>
                </a:solidFill>
                <a:latin typeface="Constantia" panose="02030602050306030303" pitchFamily="18" charset="0"/>
                <a:cs typeface="Times New Roman" panose="02020603050405020304" pitchFamily="18" charset="0"/>
              </a:rPr>
              <a:t>из которых фашисты обстреляли паром, в результате </a:t>
            </a:r>
            <a:r>
              <a:rPr lang="ru-RU" sz="1150" spc="-50" dirty="0">
                <a:solidFill>
                  <a:srgbClr val="003374"/>
                </a:solidFill>
                <a:latin typeface="Constantia" panose="02030602050306030303" pitchFamily="18" charset="0"/>
                <a:cs typeface="Times New Roman" panose="02020603050405020304" pitchFamily="18" charset="0"/>
              </a:rPr>
              <a:t>чего паром </a:t>
            </a:r>
            <a:r>
              <a:rPr lang="ru-RU" sz="1150" spc="-50" dirty="0" smtClean="0">
                <a:solidFill>
                  <a:srgbClr val="003374"/>
                </a:solidFill>
                <a:latin typeface="Constantia" panose="02030602050306030303" pitchFamily="18" charset="0"/>
                <a:cs typeface="Times New Roman" panose="02020603050405020304" pitchFamily="18" charset="0"/>
              </a:rPr>
              <a:t>был разбит, и дедушка спас технику </a:t>
            </a:r>
            <a:r>
              <a:rPr lang="ru-RU" sz="1150" spc="-50" dirty="0">
                <a:solidFill>
                  <a:srgbClr val="003374"/>
                </a:solidFill>
                <a:latin typeface="Constantia" panose="02030602050306030303" pitchFamily="18" charset="0"/>
                <a:cs typeface="Times New Roman" panose="02020603050405020304" pitchFamily="18" charset="0"/>
              </a:rPr>
              <a:t>и грузы. </a:t>
            </a:r>
            <a:r>
              <a:rPr lang="ru-RU" sz="1150" spc="-50" dirty="0" smtClean="0">
                <a:solidFill>
                  <a:srgbClr val="003374"/>
                </a:solidFill>
                <a:latin typeface="Constantia" panose="02030602050306030303" pitchFamily="18" charset="0"/>
                <a:cs typeface="Times New Roman" panose="02020603050405020304" pitchFamily="18" charset="0"/>
              </a:rPr>
              <a:t>За проявленную отвагу и мужество Смелов В. М. был награжден Орденом </a:t>
            </a:r>
            <a:r>
              <a:rPr lang="ru-RU" sz="1150" spc="-50" dirty="0">
                <a:solidFill>
                  <a:srgbClr val="003374"/>
                </a:solidFill>
                <a:latin typeface="Constantia" panose="02030602050306030303" pitchFamily="18" charset="0"/>
                <a:cs typeface="Times New Roman" panose="02020603050405020304" pitchFamily="18" charset="0"/>
              </a:rPr>
              <a:t>Славы III </a:t>
            </a:r>
            <a:r>
              <a:rPr lang="ru-RU" sz="1150" spc="-50" dirty="0" smtClean="0">
                <a:solidFill>
                  <a:srgbClr val="003374"/>
                </a:solidFill>
                <a:latin typeface="Constantia" panose="02030602050306030303" pitchFamily="18" charset="0"/>
                <a:cs typeface="Times New Roman" panose="02020603050405020304" pitchFamily="18" charset="0"/>
              </a:rPr>
              <a:t>степени.</a:t>
            </a:r>
          </a:p>
          <a:p>
            <a:pPr algn="just"/>
            <a:r>
              <a:rPr lang="ru-RU" sz="1150" spc="-50" dirty="0" smtClean="0">
                <a:solidFill>
                  <a:srgbClr val="003374"/>
                </a:solidFill>
                <a:latin typeface="Constantia" panose="02030602050306030303" pitchFamily="18" charset="0"/>
                <a:cs typeface="Times New Roman" panose="02020603050405020304" pitchFamily="18" charset="0"/>
              </a:rPr>
              <a:t>   В ночь </a:t>
            </a:r>
            <a:r>
              <a:rPr lang="ru-RU" sz="1150" spc="-50" dirty="0">
                <a:solidFill>
                  <a:srgbClr val="003374"/>
                </a:solidFill>
                <a:latin typeface="Constantia" panose="02030602050306030303" pitchFamily="18" charset="0"/>
                <a:cs typeface="Times New Roman" panose="02020603050405020304" pitchFamily="18" charset="0"/>
              </a:rPr>
              <a:t>с </a:t>
            </a:r>
            <a:r>
              <a:rPr lang="ru-RU" sz="1150" spc="-50" dirty="0">
                <a:solidFill>
                  <a:srgbClr val="003374"/>
                </a:solidFill>
                <a:latin typeface="Times New Roman" panose="02020603050405020304" pitchFamily="18" charset="0"/>
                <a:cs typeface="Times New Roman" panose="02020603050405020304" pitchFamily="18" charset="0"/>
              </a:rPr>
              <a:t>12</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на </a:t>
            </a:r>
            <a:r>
              <a:rPr lang="ru-RU" sz="1150" spc="-50" dirty="0" smtClean="0">
                <a:solidFill>
                  <a:srgbClr val="003374"/>
                </a:solidFill>
                <a:latin typeface="Times New Roman" panose="02020603050405020304" pitchFamily="18" charset="0"/>
                <a:cs typeface="Times New Roman" panose="02020603050405020304" pitchFamily="18" charset="0"/>
              </a:rPr>
              <a:t>13 </a:t>
            </a:r>
            <a:r>
              <a:rPr lang="ru-RU" sz="1150" spc="-50" dirty="0" smtClean="0">
                <a:solidFill>
                  <a:srgbClr val="003374"/>
                </a:solidFill>
                <a:latin typeface="Constantia" panose="02030602050306030303" pitchFamily="18" charset="0"/>
                <a:cs typeface="Times New Roman" panose="02020603050405020304" pitchFamily="18" charset="0"/>
              </a:rPr>
              <a:t>января</a:t>
            </a:r>
            <a:r>
              <a:rPr lang="ru-RU" sz="1150" spc="-50" dirty="0" smtClean="0">
                <a:solidFill>
                  <a:srgbClr val="003374"/>
                </a:solidFill>
                <a:latin typeface="Times New Roman" panose="02020603050405020304" pitchFamily="18" charset="0"/>
                <a:cs typeface="Times New Roman" panose="02020603050405020304" pitchFamily="18" charset="0"/>
              </a:rPr>
              <a:t> 1945</a:t>
            </a:r>
            <a:r>
              <a:rPr lang="ru-RU" sz="1150" spc="-50" dirty="0" smtClean="0">
                <a:solidFill>
                  <a:srgbClr val="003374"/>
                </a:solidFill>
                <a:latin typeface="Constantia" panose="02030602050306030303" pitchFamily="18" charset="0"/>
                <a:cs typeface="Times New Roman" panose="02020603050405020304" pitchFamily="18" charset="0"/>
              </a:rPr>
              <a:t> года Смелов В. М. с группой минеров первым достиг траншеи противника, установил отсутствие минного поля, обнаружил перестроение противника, прорвал заграждения. За проявленные отвагу и мужество был </a:t>
            </a:r>
            <a:r>
              <a:rPr lang="ru-RU" sz="1150" spc="-50" dirty="0">
                <a:solidFill>
                  <a:srgbClr val="003374"/>
                </a:solidFill>
                <a:latin typeface="Constantia" panose="02030602050306030303" pitchFamily="18" charset="0"/>
                <a:cs typeface="Times New Roman" panose="02020603050405020304" pitchFamily="18" charset="0"/>
              </a:rPr>
              <a:t>удостоен </a:t>
            </a:r>
            <a:r>
              <a:rPr lang="ru-RU" sz="1150" spc="-50" dirty="0" smtClean="0">
                <a:solidFill>
                  <a:srgbClr val="003374"/>
                </a:solidFill>
                <a:latin typeface="Constantia" panose="02030602050306030303" pitchFamily="18" charset="0"/>
                <a:cs typeface="Times New Roman" panose="02020603050405020304" pitchFamily="18" charset="0"/>
              </a:rPr>
              <a:t>Ордена Красной Звезды.</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20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Василий Михайлович участвовал в штурме Рейхстага. Флаг на Рейхстаге мог установить и он. Первые </a:t>
            </a:r>
            <a:r>
              <a:rPr lang="ru-RU" sz="1150" spc="-50" dirty="0">
                <a:solidFill>
                  <a:srgbClr val="003374"/>
                </a:solidFill>
                <a:latin typeface="Constantia" panose="02030602050306030303" pitchFamily="18" charset="0"/>
                <a:cs typeface="Times New Roman" panose="02020603050405020304" pitchFamily="18" charset="0"/>
              </a:rPr>
              <a:t>трое солдат </a:t>
            </a:r>
            <a:r>
              <a:rPr lang="ru-RU" sz="1150" spc="-50" dirty="0" smtClean="0">
                <a:solidFill>
                  <a:srgbClr val="003374"/>
                </a:solidFill>
                <a:latin typeface="Constantia" panose="02030602050306030303" pitchFamily="18" charset="0"/>
                <a:cs typeface="Times New Roman" panose="02020603050405020304" pitchFamily="18" charset="0"/>
              </a:rPr>
              <a:t>погибли при попытке </a:t>
            </a:r>
            <a:r>
              <a:rPr lang="ru-RU" sz="1150" spc="-50" dirty="0">
                <a:solidFill>
                  <a:srgbClr val="003374"/>
                </a:solidFill>
                <a:latin typeface="Constantia" panose="02030602050306030303" pitchFamily="18" charset="0"/>
                <a:cs typeface="Times New Roman" panose="02020603050405020304" pitchFamily="18" charset="0"/>
              </a:rPr>
              <a:t>установить флаг, </a:t>
            </a:r>
            <a:r>
              <a:rPr lang="ru-RU" sz="1150" spc="-50" dirty="0" smtClean="0">
                <a:solidFill>
                  <a:srgbClr val="003374"/>
                </a:solidFill>
                <a:latin typeface="Constantia" panose="02030602050306030303" pitchFamily="18" charset="0"/>
                <a:cs typeface="Times New Roman" panose="02020603050405020304" pitchFamily="18" charset="0"/>
              </a:rPr>
              <a:t>четвертому </a:t>
            </a:r>
            <a:r>
              <a:rPr lang="ru-RU" sz="1150" spc="-50" dirty="0">
                <a:solidFill>
                  <a:srgbClr val="003374"/>
                </a:solidFill>
                <a:latin typeface="Constantia" panose="02030602050306030303" pitchFamily="18" charset="0"/>
                <a:cs typeface="Times New Roman" panose="02020603050405020304" pitchFamily="18" charset="0"/>
              </a:rPr>
              <a:t>это удалось, а </a:t>
            </a:r>
            <a:r>
              <a:rPr lang="ru-RU" sz="1150" spc="-50" dirty="0" smtClean="0">
                <a:solidFill>
                  <a:srgbClr val="003374"/>
                </a:solidFill>
                <a:latin typeface="Constantia" panose="02030602050306030303" pitchFamily="18" charset="0"/>
                <a:cs typeface="Times New Roman" panose="02020603050405020304" pitchFamily="18" charset="0"/>
              </a:rPr>
              <a:t>следующим должен </a:t>
            </a:r>
            <a:r>
              <a:rPr lang="ru-RU" sz="1150" spc="-50" dirty="0">
                <a:solidFill>
                  <a:srgbClr val="003374"/>
                </a:solidFill>
                <a:latin typeface="Constantia" panose="02030602050306030303" pitchFamily="18" charset="0"/>
                <a:cs typeface="Times New Roman" panose="02020603050405020304" pitchFamily="18" charset="0"/>
              </a:rPr>
              <a:t>был быть мой </a:t>
            </a:r>
            <a:r>
              <a:rPr lang="ru-RU" sz="1150" spc="-50" dirty="0" smtClean="0">
                <a:solidFill>
                  <a:srgbClr val="003374"/>
                </a:solidFill>
                <a:latin typeface="Constantia" panose="02030602050306030303" pitchFamily="18" charset="0"/>
                <a:cs typeface="Times New Roman" panose="02020603050405020304" pitchFamily="18" charset="0"/>
              </a:rPr>
              <a:t>дедушка. Василий Михайлович </a:t>
            </a:r>
            <a:r>
              <a:rPr lang="ru-RU" sz="1150" spc="-50" dirty="0">
                <a:solidFill>
                  <a:srgbClr val="003374"/>
                </a:solidFill>
                <a:latin typeface="Constantia" panose="02030602050306030303" pitchFamily="18" charset="0"/>
                <a:cs typeface="Times New Roman" panose="02020603050405020304" pitchFamily="18" charset="0"/>
              </a:rPr>
              <a:t>не смог </a:t>
            </a:r>
            <a:r>
              <a:rPr lang="ru-RU" sz="1150" spc="-50" dirty="0" smtClean="0">
                <a:solidFill>
                  <a:srgbClr val="003374"/>
                </a:solidFill>
                <a:latin typeface="Constantia" panose="02030602050306030303" pitchFamily="18" charset="0"/>
                <a:cs typeface="Times New Roman" panose="02020603050405020304" pitchFamily="18" charset="0"/>
              </a:rPr>
              <a:t>водрузить флаг, но оставил свою запись </a:t>
            </a:r>
            <a:r>
              <a:rPr lang="ru-RU" sz="1150" spc="-50" dirty="0">
                <a:solidFill>
                  <a:srgbClr val="003374"/>
                </a:solidFill>
                <a:latin typeface="Constantia" panose="02030602050306030303" pitchFamily="18" charset="0"/>
                <a:cs typeface="Times New Roman" panose="02020603050405020304" pitchFamily="18" charset="0"/>
              </a:rPr>
              <a:t>на стене </a:t>
            </a:r>
            <a:r>
              <a:rPr lang="ru-RU" sz="1150" spc="-50" dirty="0" smtClean="0">
                <a:solidFill>
                  <a:srgbClr val="003374"/>
                </a:solidFill>
                <a:latin typeface="Constantia" panose="02030602050306030303" pitchFamily="18" charset="0"/>
                <a:cs typeface="Times New Roman" panose="02020603050405020304" pitchFamily="18" charset="0"/>
              </a:rPr>
              <a:t>Рейхстага</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«д. Екимово </a:t>
            </a:r>
            <a:r>
              <a:rPr lang="ru-RU" sz="1150" spc="-50" dirty="0">
                <a:solidFill>
                  <a:srgbClr val="003374"/>
                </a:solidFill>
                <a:latin typeface="Constantia" panose="02030602050306030303" pitchFamily="18" charset="0"/>
                <a:cs typeface="Times New Roman" panose="02020603050405020304" pitchFamily="18" charset="0"/>
              </a:rPr>
              <a:t>Смелов В.М</a:t>
            </a:r>
            <a:r>
              <a:rPr lang="ru-RU" sz="1150" spc="-50" dirty="0" smtClean="0">
                <a:solidFill>
                  <a:srgbClr val="003374"/>
                </a:solidFill>
                <a:latin typeface="Constantia" panose="02030602050306030303" pitchFamily="18" charset="0"/>
                <a:cs typeface="Times New Roman" panose="02020603050405020304" pitchFamily="18" charset="0"/>
              </a:rPr>
              <a:t>.». За участие в битве за Рейхстаг </a:t>
            </a:r>
            <a:r>
              <a:rPr lang="ru-RU" sz="1150" spc="-50" dirty="0">
                <a:solidFill>
                  <a:srgbClr val="003374"/>
                </a:solidFill>
                <a:latin typeface="Constantia" panose="02030602050306030303" pitchFamily="18" charset="0"/>
                <a:cs typeface="Times New Roman" panose="02020603050405020304" pitchFamily="18" charset="0"/>
              </a:rPr>
              <a:t>Смелов </a:t>
            </a:r>
            <a:r>
              <a:rPr lang="ru-RU" sz="1150" spc="-50" dirty="0" smtClean="0">
                <a:solidFill>
                  <a:srgbClr val="003374"/>
                </a:solidFill>
                <a:latin typeface="Constantia" panose="02030602050306030303" pitchFamily="18" charset="0"/>
                <a:cs typeface="Times New Roman" panose="02020603050405020304" pitchFamily="18" charset="0"/>
              </a:rPr>
              <a:t>В. М. был награжден Орденом </a:t>
            </a:r>
            <a:r>
              <a:rPr lang="ru-RU" sz="1150" spc="-50" dirty="0">
                <a:solidFill>
                  <a:srgbClr val="003374"/>
                </a:solidFill>
                <a:latin typeface="Constantia" panose="02030602050306030303" pitchFamily="18" charset="0"/>
                <a:cs typeface="Times New Roman" panose="02020603050405020304" pitchFamily="18" charset="0"/>
              </a:rPr>
              <a:t>Отечественной войны </a:t>
            </a:r>
            <a:r>
              <a:rPr lang="ru-RU" sz="1150" spc="-50" dirty="0" smtClean="0">
                <a:solidFill>
                  <a:srgbClr val="003374"/>
                </a:solidFill>
                <a:latin typeface="Constantia" panose="02030602050306030303" pitchFamily="18" charset="0"/>
                <a:cs typeface="Times New Roman" panose="02020603050405020304" pitchFamily="18" charset="0"/>
              </a:rPr>
              <a:t>II степени.</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200" spc="-50" dirty="0" smtClean="0">
                <a:solidFill>
                  <a:srgbClr val="003374"/>
                </a:solidFill>
                <a:latin typeface="Constantia" panose="02030602050306030303" pitchFamily="18" charset="0"/>
                <a:cs typeface="Times New Roman" panose="02020603050405020304" pitchFamily="18" charset="0"/>
              </a:rPr>
              <a:t>   Смелов </a:t>
            </a:r>
            <a:r>
              <a:rPr lang="ru-RU" sz="1150" spc="-50" dirty="0" smtClean="0">
                <a:solidFill>
                  <a:srgbClr val="003374"/>
                </a:solidFill>
                <a:latin typeface="Constantia" panose="02030602050306030303" pitchFamily="18" charset="0"/>
                <a:cs typeface="Times New Roman" panose="02020603050405020304" pitchFamily="18" charset="0"/>
              </a:rPr>
              <a:t>Василий</a:t>
            </a:r>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Михайлович</a:t>
            </a:r>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ушел из жизни </a:t>
            </a:r>
            <a:r>
              <a:rPr lang="ru-RU" sz="1150" spc="-50" dirty="0" smtClean="0">
                <a:solidFill>
                  <a:srgbClr val="003374"/>
                </a:solidFill>
                <a:latin typeface="Times New Roman" panose="02020603050405020304" pitchFamily="18" charset="0"/>
                <a:cs typeface="Times New Roman" panose="02020603050405020304" pitchFamily="18" charset="0"/>
              </a:rPr>
              <a:t>14</a:t>
            </a:r>
            <a:r>
              <a:rPr lang="ru-RU" sz="1150" spc="-50" dirty="0" smtClean="0">
                <a:solidFill>
                  <a:srgbClr val="003374"/>
                </a:solidFill>
                <a:latin typeface="Constantia" panose="02030602050306030303" pitchFamily="18" charset="0"/>
                <a:cs typeface="Times New Roman" panose="02020603050405020304" pitchFamily="18" charset="0"/>
              </a:rPr>
              <a:t> ноября </a:t>
            </a:r>
            <a:r>
              <a:rPr lang="ru-RU" sz="1150" spc="-50" dirty="0" smtClean="0">
                <a:solidFill>
                  <a:srgbClr val="003374"/>
                </a:solidFill>
                <a:latin typeface="Times New Roman" panose="02020603050405020304" pitchFamily="18" charset="0"/>
                <a:cs typeface="Times New Roman" panose="02020603050405020304" pitchFamily="18" charset="0"/>
              </a:rPr>
              <a:t>2003</a:t>
            </a:r>
            <a:r>
              <a:rPr lang="ru-RU" sz="1150" spc="-50" dirty="0" smtClean="0">
                <a:solidFill>
                  <a:srgbClr val="003374"/>
                </a:solidFill>
                <a:latin typeface="Constantia" panose="02030602050306030303" pitchFamily="18" charset="0"/>
                <a:cs typeface="Times New Roman" panose="02020603050405020304" pitchFamily="18" charset="0"/>
              </a:rPr>
              <a:t> года.</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20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Дедушка навсегда останется в моей памяти и моем сердце.</a:t>
            </a:r>
            <a:endParaRPr lang="ru-RU" sz="1150" spc="-50" dirty="0">
              <a:solidFill>
                <a:srgbClr val="003374"/>
              </a:solidFill>
              <a:latin typeface="Constantia" panose="02030602050306030303" pitchFamily="18" charset="0"/>
              <a:cs typeface="Times New Roman" panose="02020603050405020304" pitchFamily="18" charset="0"/>
            </a:endParaRPr>
          </a:p>
          <a:p>
            <a:pPr algn="just"/>
            <a:endParaRPr lang="ru-RU" sz="1200" spc="-50" dirty="0">
              <a:solidFill>
                <a:srgbClr val="003374"/>
              </a:solidFill>
              <a:latin typeface="Constantia" panose="02030602050306030303" pitchFamily="18" charset="0"/>
              <a:cs typeface="Times New Roman" panose="02020603050405020304" pitchFamily="18" charset="0"/>
            </a:endParaRPr>
          </a:p>
          <a:p>
            <a:pPr algn="just"/>
            <a:endParaRPr lang="en-US" sz="1200" dirty="0" smtClean="0">
              <a:solidFill>
                <a:srgbClr val="003374"/>
              </a:solidFill>
              <a:latin typeface="Constantia" panose="02030602050306030303" pitchFamily="18" charset="0"/>
              <a:cs typeface="Times New Roman" panose="02020603050405020304" pitchFamily="18" charset="0"/>
            </a:endParaRPr>
          </a:p>
          <a:p>
            <a:pPr algn="just"/>
            <a:endParaRPr lang="en-US" sz="1200" spc="-5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576" y="6012839"/>
            <a:ext cx="4097865" cy="600164"/>
          </a:xfrm>
          <a:prstGeom prst="rect">
            <a:avLst/>
          </a:prstGeom>
          <a:noFill/>
        </p:spPr>
        <p:txBody>
          <a:bodyPr wrap="square" rtlCol="0">
            <a:spAutoFit/>
          </a:bodyPr>
          <a:lstStyle/>
          <a:p>
            <a:pPr indent="72000"/>
            <a:r>
              <a:rPr lang="ru-RU" sz="1100" dirty="0" smtClean="0">
                <a:latin typeface="Constantia" panose="02030602050306030303" pitchFamily="18" charset="0"/>
                <a:cs typeface="MV Boli" pitchFamily="2" charset="0"/>
              </a:rPr>
              <a:t>Кевина Людмила Васильевна,</a:t>
            </a:r>
            <a:endParaRPr lang="ru-RU" sz="1100" dirty="0">
              <a:latin typeface="Constantia" panose="02030602050306030303" pitchFamily="18" charset="0"/>
              <a:cs typeface="MV Boli" pitchFamily="2" charset="0"/>
            </a:endParaRPr>
          </a:p>
          <a:p>
            <a:pPr indent="71438"/>
            <a:r>
              <a:rPr lang="ru-RU" sz="1100" dirty="0">
                <a:latin typeface="Constantia" panose="02030602050306030303" pitchFamily="18" charset="0"/>
                <a:cs typeface="MV Boli" pitchFamily="2" charset="0"/>
              </a:rPr>
              <a:t>старший казначей отдела кассового обслуживания  </a:t>
            </a:r>
          </a:p>
          <a:p>
            <a:pPr indent="71438"/>
            <a:r>
              <a:rPr lang="ru-RU" sz="1100" dirty="0">
                <a:latin typeface="Constantia" panose="02030602050306030303" pitchFamily="18" charset="0"/>
                <a:cs typeface="MV Boli" pitchFamily="2" charset="0"/>
              </a:rPr>
              <a:t>исполнения бюджетов</a:t>
            </a: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6\Смелов Василий Михайлович_Кевина Л.В. ОКОИБ\15ce2c9b-10b4-411e-823a-81b544fbffee - копия.JPG"/>
          <p:cNvPicPr>
            <a:picLocks noChangeAspect="1" noChangeArrowheads="1"/>
          </p:cNvPicPr>
          <p:nvPr/>
        </p:nvPicPr>
        <p:blipFill rotWithShape="1">
          <a:blip r:embed="rId6">
            <a:extLst>
              <a:ext uri="{28A0092B-C50C-407E-A947-70E740481C1C}">
                <a14:useLocalDpi xmlns:a14="http://schemas.microsoft.com/office/drawing/2010/main" val="0"/>
              </a:ext>
            </a:extLst>
          </a:blip>
          <a:srcRect l="47513" t="8717" r="14461" b="19481"/>
          <a:stretch/>
        </p:blipFill>
        <p:spPr bwMode="auto">
          <a:xfrm>
            <a:off x="5287992" y="639120"/>
            <a:ext cx="3587350" cy="509704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2576316"/>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629843" y="295201"/>
            <a:ext cx="4534824" cy="6135013"/>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КОЛОМИН</a:t>
            </a:r>
          </a:p>
          <a:p>
            <a:pPr algn="ctr">
              <a:spcAft>
                <a:spcPts val="400"/>
              </a:spcAft>
            </a:pPr>
            <a:r>
              <a:rPr lang="ru-RU" sz="1400" b="1" dirty="0" smtClean="0">
                <a:solidFill>
                  <a:srgbClr val="C00000"/>
                </a:solidFill>
                <a:latin typeface="Constantia" panose="02030602050306030303" pitchFamily="18" charset="0"/>
                <a:cs typeface="MV Boli" pitchFamily="2" charset="0"/>
              </a:rPr>
              <a:t>АНАТОЛИЙ </a:t>
            </a:r>
            <a:r>
              <a:rPr lang="en-US" sz="1400" b="1" dirty="0" smtClean="0">
                <a:solidFill>
                  <a:srgbClr val="C00000"/>
                </a:solidFill>
                <a:latin typeface="Constantia" panose="02030602050306030303" pitchFamily="18" charset="0"/>
                <a:cs typeface="MV Boli" pitchFamily="2" charset="0"/>
              </a:rPr>
              <a:t>   </a:t>
            </a:r>
            <a:r>
              <a:rPr lang="ru-RU" sz="1400" b="1" dirty="0" smtClean="0">
                <a:solidFill>
                  <a:srgbClr val="C00000"/>
                </a:solidFill>
                <a:latin typeface="Constantia" panose="02030602050306030303" pitchFamily="18" charset="0"/>
                <a:cs typeface="MV Boli" pitchFamily="2" charset="0"/>
              </a:rPr>
              <a:t>АЛЕКСАНДРОВИЧ</a:t>
            </a:r>
            <a:endParaRPr lang="ru-RU" sz="1400" b="1" dirty="0">
              <a:solidFill>
                <a:srgbClr val="C00000"/>
              </a:solidFill>
              <a:latin typeface="Constantia" panose="02030602050306030303" pitchFamily="18" charset="0"/>
              <a:cs typeface="MV Boli" pitchFamily="2" charset="0"/>
            </a:endParaRPr>
          </a:p>
          <a:p>
            <a:pPr algn="just"/>
            <a:endParaRPr lang="ru-RU" sz="1200" dirty="0">
              <a:solidFill>
                <a:srgbClr val="C00000"/>
              </a:solidFill>
              <a:latin typeface="Constantia" panose="02030602050306030303" pitchFamily="18" charset="0"/>
              <a:cs typeface="MV Boli" pitchFamily="2" charset="0"/>
            </a:endParaRPr>
          </a:p>
          <a:p>
            <a:pPr algn="just"/>
            <a:r>
              <a:rPr lang="ru-RU" sz="1200" dirty="0" smtClean="0">
                <a:solidFill>
                  <a:srgbClr val="C00000"/>
                </a:solidFill>
                <a:latin typeface="Constantia" panose="02030602050306030303" pitchFamily="18" charset="0"/>
                <a:cs typeface="MV Boli" pitchFamily="2" charset="0"/>
              </a:rPr>
              <a:t>   </a:t>
            </a:r>
            <a:r>
              <a:rPr lang="ru-RU" sz="1150" spc="-50" dirty="0">
                <a:solidFill>
                  <a:srgbClr val="003374"/>
                </a:solidFill>
                <a:latin typeface="Constantia" panose="02030602050306030303" pitchFamily="18" charset="0"/>
                <a:cs typeface="Times New Roman" panose="02020603050405020304" pitchFamily="18" charset="0"/>
              </a:rPr>
              <a:t>Мой </a:t>
            </a:r>
            <a:r>
              <a:rPr lang="ru-RU" sz="1150" spc="-50" dirty="0" smtClean="0">
                <a:solidFill>
                  <a:srgbClr val="003374"/>
                </a:solidFill>
                <a:latin typeface="Constantia" panose="02030602050306030303" pitchFamily="18" charset="0"/>
                <a:cs typeface="Times New Roman" panose="02020603050405020304" pitchFamily="18" charset="0"/>
              </a:rPr>
              <a:t>отец Коломин </a:t>
            </a:r>
            <a:r>
              <a:rPr lang="ru-RU" sz="1150" spc="-50" dirty="0">
                <a:solidFill>
                  <a:srgbClr val="003374"/>
                </a:solidFill>
                <a:latin typeface="Constantia" panose="02030602050306030303" pitchFamily="18" charset="0"/>
                <a:cs typeface="Times New Roman" panose="02020603050405020304" pitchFamily="18" charset="0"/>
              </a:rPr>
              <a:t>Анатолий Александрович </a:t>
            </a:r>
            <a:r>
              <a:rPr lang="ru-RU" sz="1150" spc="-50" dirty="0" smtClean="0">
                <a:solidFill>
                  <a:srgbClr val="003374"/>
                </a:solidFill>
                <a:latin typeface="Constantia" panose="02030602050306030303" pitchFamily="18" charset="0"/>
                <a:cs typeface="Times New Roman" panose="02020603050405020304" pitchFamily="18" charset="0"/>
              </a:rPr>
              <a:t>родился </a:t>
            </a:r>
            <a:r>
              <a:rPr lang="ru-RU" sz="1150" spc="-50" dirty="0" smtClean="0">
                <a:solidFill>
                  <a:srgbClr val="003374"/>
                </a:solidFill>
                <a:latin typeface="Times New Roman" panose="02020603050405020304" pitchFamily="18" charset="0"/>
                <a:cs typeface="Times New Roman" panose="02020603050405020304" pitchFamily="18" charset="0"/>
              </a:rPr>
              <a:t>14</a:t>
            </a:r>
            <a:r>
              <a:rPr lang="ru-RU" sz="1150" spc="-50" dirty="0" smtClean="0">
                <a:solidFill>
                  <a:srgbClr val="003374"/>
                </a:solidFill>
                <a:latin typeface="Constantia" panose="02030602050306030303" pitchFamily="18" charset="0"/>
                <a:cs typeface="Times New Roman" panose="02020603050405020304" pitchFamily="18" charset="0"/>
              </a:rPr>
              <a:t> </a:t>
            </a:r>
            <a:r>
              <a:rPr lang="ru-RU" sz="1150" spc="-50" dirty="0">
                <a:solidFill>
                  <a:srgbClr val="003374"/>
                </a:solidFill>
                <a:latin typeface="Constantia" panose="02030602050306030303" pitchFamily="18" charset="0"/>
                <a:cs typeface="Times New Roman" panose="02020603050405020304" pitchFamily="18" charset="0"/>
              </a:rPr>
              <a:t>ноября </a:t>
            </a:r>
            <a:r>
              <a:rPr lang="ru-RU" sz="1150" spc="-50" dirty="0">
                <a:solidFill>
                  <a:srgbClr val="003374"/>
                </a:solidFill>
                <a:latin typeface="Times New Roman" panose="02020603050405020304" pitchFamily="18" charset="0"/>
                <a:cs typeface="Times New Roman" panose="02020603050405020304" pitchFamily="18" charset="0"/>
              </a:rPr>
              <a:t>1924</a:t>
            </a:r>
            <a:r>
              <a:rPr lang="ru-RU" sz="1150" spc="-50" dirty="0">
                <a:solidFill>
                  <a:srgbClr val="003374"/>
                </a:solidFill>
                <a:latin typeface="Constantia" panose="02030602050306030303" pitchFamily="18" charset="0"/>
                <a:cs typeface="Times New Roman" panose="02020603050405020304" pitchFamily="18" charset="0"/>
              </a:rPr>
              <a:t> года в д. Ступино Макарьевского района Ярославской области (сейчас Нейский район Костромской области</a:t>
            </a:r>
            <a:r>
              <a:rPr lang="ru-RU" sz="1150" spc="-50" dirty="0" smtClean="0">
                <a:solidFill>
                  <a:srgbClr val="003374"/>
                </a:solidFill>
                <a:latin typeface="Constantia" panose="02030602050306030303" pitchFamily="18" charset="0"/>
                <a:cs typeface="Times New Roman" panose="02020603050405020304" pitchFamily="18" charset="0"/>
              </a:rPr>
              <a:t>).</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В </a:t>
            </a:r>
            <a:r>
              <a:rPr lang="ru-RU" sz="1150" spc="-50" dirty="0">
                <a:solidFill>
                  <a:srgbClr val="003374"/>
                </a:solidFill>
                <a:latin typeface="Constantia" panose="02030602050306030303" pitchFamily="18" charset="0"/>
                <a:cs typeface="Times New Roman" panose="02020603050405020304" pitchFamily="18" charset="0"/>
              </a:rPr>
              <a:t>сентябре </a:t>
            </a:r>
            <a:r>
              <a:rPr lang="ru-RU" sz="1150" spc="-50" dirty="0">
                <a:solidFill>
                  <a:srgbClr val="003374"/>
                </a:solidFill>
                <a:latin typeface="Times New Roman" panose="02020603050405020304" pitchFamily="18" charset="0"/>
                <a:cs typeface="Times New Roman" panose="02020603050405020304" pitchFamily="18" charset="0"/>
              </a:rPr>
              <a:t>1942</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года </a:t>
            </a:r>
            <a:r>
              <a:rPr lang="ru-RU" sz="1150" spc="-50" dirty="0">
                <a:solidFill>
                  <a:srgbClr val="003374"/>
                </a:solidFill>
                <a:latin typeface="Constantia" panose="02030602050306030303" pitchFamily="18" charset="0"/>
                <a:cs typeface="Times New Roman" panose="02020603050405020304" pitchFamily="18" charset="0"/>
              </a:rPr>
              <a:t>призван в ряды Красной армии в </a:t>
            </a:r>
            <a:r>
              <a:rPr lang="ru-RU" sz="1150" spc="-50" dirty="0">
                <a:solidFill>
                  <a:srgbClr val="003374"/>
                </a:solidFill>
                <a:latin typeface="Times New Roman" panose="02020603050405020304" pitchFamily="18" charset="0"/>
                <a:cs typeface="Times New Roman" panose="02020603050405020304" pitchFamily="18" charset="0"/>
              </a:rPr>
              <a:t>1-</a:t>
            </a:r>
            <a:r>
              <a:rPr lang="ru-RU" sz="1150" spc="-50" dirty="0">
                <a:solidFill>
                  <a:srgbClr val="003374"/>
                </a:solidFill>
                <a:latin typeface="Constantia" panose="02030602050306030303" pitchFamily="18" charset="0"/>
                <a:cs typeface="Times New Roman" panose="02020603050405020304" pitchFamily="18" charset="0"/>
              </a:rPr>
              <a:t>ый Балтийский флотский </a:t>
            </a:r>
            <a:r>
              <a:rPr lang="ru-RU" sz="1150" spc="-50" dirty="0" smtClean="0">
                <a:solidFill>
                  <a:srgbClr val="003374"/>
                </a:solidFill>
                <a:latin typeface="Constantia" panose="02030602050306030303" pitchFamily="18" charset="0"/>
                <a:cs typeface="Times New Roman" panose="02020603050405020304" pitchFamily="18" charset="0"/>
              </a:rPr>
              <a:t>экипаж. </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С апреля </a:t>
            </a:r>
            <a:r>
              <a:rPr lang="ru-RU" sz="1150" spc="-50" dirty="0">
                <a:solidFill>
                  <a:srgbClr val="003374"/>
                </a:solidFill>
                <a:latin typeface="Times New Roman" panose="02020603050405020304" pitchFamily="18" charset="0"/>
                <a:cs typeface="Times New Roman" panose="02020603050405020304" pitchFamily="18" charset="0"/>
              </a:rPr>
              <a:t>1943</a:t>
            </a:r>
            <a:r>
              <a:rPr lang="ru-RU" sz="1150" spc="-50" dirty="0">
                <a:solidFill>
                  <a:srgbClr val="003374"/>
                </a:solidFill>
                <a:latin typeface="Constantia" panose="02030602050306030303" pitchFamily="18" charset="0"/>
                <a:cs typeface="Times New Roman" panose="02020603050405020304" pitchFamily="18" charset="0"/>
              </a:rPr>
              <a:t> года служил сигнальщиком в </a:t>
            </a:r>
            <a:r>
              <a:rPr lang="ru-RU" sz="1150" spc="-50" dirty="0">
                <a:solidFill>
                  <a:srgbClr val="003374"/>
                </a:solidFill>
                <a:latin typeface="Times New Roman" panose="02020603050405020304" pitchFamily="18" charset="0"/>
                <a:cs typeface="Times New Roman" panose="02020603050405020304" pitchFamily="18" charset="0"/>
              </a:rPr>
              <a:t>17</a:t>
            </a:r>
            <a:r>
              <a:rPr lang="ru-RU" sz="1150" spc="-50" dirty="0">
                <a:solidFill>
                  <a:srgbClr val="003374"/>
                </a:solidFill>
                <a:latin typeface="Constantia" panose="02030602050306030303" pitchFamily="18" charset="0"/>
                <a:cs typeface="Times New Roman" panose="02020603050405020304" pitchFamily="18" charset="0"/>
              </a:rPr>
              <a:t> дивизионе тральщиков Краснознаменного Балтийского флота. Команда экипажа осуществляла очистку вод Финского залива от вражеских мин, участвовала в операциях по высадке десанта на южный берег Финского залива. В одной из таких операций отец был ранен, но остался в строю, по приказу командира заменил убитого пулеметчика и продолжал огнем поддерживать высадку десанта. За участие в этой операции отец был награжден медалью Ушакова. Как говориться в наградных </a:t>
            </a:r>
            <a:r>
              <a:rPr lang="ru-RU" sz="1150" spc="-50" dirty="0" smtClean="0">
                <a:solidFill>
                  <a:srgbClr val="003374"/>
                </a:solidFill>
                <a:latin typeface="Constantia" panose="02030602050306030303" pitchFamily="18" charset="0"/>
                <a:cs typeface="Times New Roman" panose="02020603050405020304" pitchFamily="18" charset="0"/>
              </a:rPr>
              <a:t>документах: превосходно </a:t>
            </a:r>
            <a:r>
              <a:rPr lang="ru-RU" sz="1150" spc="-50" dirty="0">
                <a:solidFill>
                  <a:srgbClr val="003374"/>
                </a:solidFill>
                <a:latin typeface="Constantia" panose="02030602050306030303" pitchFamily="18" charset="0"/>
                <a:cs typeface="Times New Roman" panose="02020603050405020304" pitchFamily="18" charset="0"/>
              </a:rPr>
              <a:t>знал свою специальность, был смел, общителен, трудолюбив, действовал всегда четко и быстро, обладал на редкость спокойным </a:t>
            </a:r>
            <a:r>
              <a:rPr lang="ru-RU" sz="1150" spc="-50" dirty="0" smtClean="0">
                <a:solidFill>
                  <a:srgbClr val="003374"/>
                </a:solidFill>
                <a:latin typeface="Constantia" panose="02030602050306030303" pitchFamily="18" charset="0"/>
                <a:cs typeface="Times New Roman" panose="02020603050405020304" pitchFamily="18" charset="0"/>
              </a:rPr>
              <a:t>характером.</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После </a:t>
            </a:r>
            <a:r>
              <a:rPr lang="ru-RU" sz="1150" spc="-50" dirty="0">
                <a:solidFill>
                  <a:srgbClr val="003374"/>
                </a:solidFill>
                <a:latin typeface="Constantia" panose="02030602050306030303" pitchFamily="18" charset="0"/>
                <a:cs typeface="Times New Roman" panose="02020603050405020304" pitchFamily="18" charset="0"/>
              </a:rPr>
              <a:t>войны отец продолжал срочную службу командиром отделения сигнальщиков в Отряде учебных кораблей Балтийского флота, а затем в Ленинградском высшем морском училище имени М.В. </a:t>
            </a:r>
            <a:r>
              <a:rPr lang="ru-RU" sz="1150" spc="-50" dirty="0" smtClean="0">
                <a:solidFill>
                  <a:srgbClr val="003374"/>
                </a:solidFill>
                <a:latin typeface="Constantia" panose="02030602050306030303" pitchFamily="18" charset="0"/>
                <a:cs typeface="Times New Roman" panose="02020603050405020304" pitchFamily="18" charset="0"/>
              </a:rPr>
              <a:t>Фрунзе. </a:t>
            </a:r>
          </a:p>
          <a:p>
            <a:pPr algn="just"/>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  В </a:t>
            </a:r>
            <a:r>
              <a:rPr lang="ru-RU" sz="1150" spc="-50" dirty="0">
                <a:solidFill>
                  <a:srgbClr val="003374"/>
                </a:solidFill>
                <a:latin typeface="Constantia" panose="02030602050306030303" pitchFamily="18" charset="0"/>
                <a:cs typeface="Times New Roman" panose="02020603050405020304" pitchFamily="18" charset="0"/>
              </a:rPr>
              <a:t>марте </a:t>
            </a:r>
            <a:r>
              <a:rPr lang="ru-RU" sz="1150" spc="-50" dirty="0">
                <a:solidFill>
                  <a:srgbClr val="003374"/>
                </a:solidFill>
                <a:latin typeface="Times New Roman" panose="02020603050405020304" pitchFamily="18" charset="0"/>
                <a:cs typeface="Times New Roman" panose="02020603050405020304" pitchFamily="18" charset="0"/>
              </a:rPr>
              <a:t>1950</a:t>
            </a:r>
            <a:r>
              <a:rPr lang="ru-RU" sz="1150" spc="-50" dirty="0">
                <a:solidFill>
                  <a:srgbClr val="003374"/>
                </a:solidFill>
                <a:latin typeface="Constantia" panose="02030602050306030303" pitchFamily="18" charset="0"/>
                <a:cs typeface="Times New Roman" panose="02020603050405020304" pitchFamily="18" charset="0"/>
              </a:rPr>
              <a:t> года </a:t>
            </a:r>
            <a:r>
              <a:rPr lang="ru-RU" sz="1150" spc="-50" dirty="0" smtClean="0">
                <a:solidFill>
                  <a:srgbClr val="003374"/>
                </a:solidFill>
                <a:latin typeface="Constantia" panose="02030602050306030303" pitchFamily="18" charset="0"/>
                <a:cs typeface="Times New Roman" panose="02020603050405020304" pitchFamily="18" charset="0"/>
              </a:rPr>
              <a:t>уволен </a:t>
            </a:r>
            <a:r>
              <a:rPr lang="ru-RU" sz="1150" spc="-50" dirty="0">
                <a:solidFill>
                  <a:srgbClr val="003374"/>
                </a:solidFill>
                <a:latin typeface="Constantia" panose="02030602050306030303" pitchFamily="18" charset="0"/>
                <a:cs typeface="Times New Roman" panose="02020603050405020304" pitchFamily="18" charset="0"/>
              </a:rPr>
              <a:t>в запас в звании - старшина </a:t>
            </a:r>
            <a:r>
              <a:rPr lang="ru-RU" sz="1150" spc="-50" dirty="0">
                <a:solidFill>
                  <a:srgbClr val="003374"/>
                </a:solidFill>
                <a:latin typeface="Times New Roman" panose="02020603050405020304" pitchFamily="18" charset="0"/>
                <a:cs typeface="Times New Roman" panose="02020603050405020304" pitchFamily="18" charset="0"/>
              </a:rPr>
              <a:t>2</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статьи. После </a:t>
            </a:r>
            <a:r>
              <a:rPr lang="ru-RU" sz="1150" spc="-50" dirty="0">
                <a:solidFill>
                  <a:srgbClr val="003374"/>
                </a:solidFill>
                <a:latin typeface="Constantia" panose="02030602050306030303" pitchFamily="18" charset="0"/>
                <a:cs typeface="Times New Roman" panose="02020603050405020304" pitchFamily="18" charset="0"/>
              </a:rPr>
              <a:t>возвращения домой работал в леспромхозе  шофером на машине - лесовозе. </a:t>
            </a:r>
            <a:endParaRPr lang="ru-RU" sz="1150" spc="-50" dirty="0" smtClean="0">
              <a:solidFill>
                <a:srgbClr val="003374"/>
              </a:solidFill>
              <a:latin typeface="Constantia" panose="02030602050306030303" pitchFamily="18" charset="0"/>
              <a:cs typeface="Times New Roman" panose="02020603050405020304" pitchFamily="18"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Награжден орденом Отечественной </a:t>
            </a:r>
            <a:r>
              <a:rPr lang="ru-RU" sz="1150" spc="-50" dirty="0">
                <a:solidFill>
                  <a:srgbClr val="003374"/>
                </a:solidFill>
                <a:latin typeface="Constantia" panose="02030602050306030303" pitchFamily="18" charset="0"/>
                <a:cs typeface="Times New Roman" panose="02020603050405020304" pitchFamily="18" charset="0"/>
              </a:rPr>
              <a:t>войны </a:t>
            </a:r>
            <a:r>
              <a:rPr lang="ru-RU" sz="1150" spc="-50" dirty="0" smtClean="0">
                <a:solidFill>
                  <a:srgbClr val="003374"/>
                </a:solidFill>
                <a:latin typeface="Constantia" panose="02030602050306030303" pitchFamily="18" charset="0"/>
                <a:cs typeface="Times New Roman" panose="02020603050405020304" pitchFamily="18" charset="0"/>
              </a:rPr>
              <a:t>II</a:t>
            </a:r>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степени, </a:t>
            </a:r>
            <a:r>
              <a:rPr lang="ru-RU" sz="1150" spc="-50" dirty="0">
                <a:solidFill>
                  <a:srgbClr val="003374"/>
                </a:solidFill>
                <a:latin typeface="Constantia" panose="02030602050306030303" pitchFamily="18" charset="0"/>
                <a:cs typeface="Times New Roman" panose="02020603050405020304" pitchFamily="18" charset="0"/>
              </a:rPr>
              <a:t>медалью Ушакова, медалями «За оборону Ленинграда», «За победу над Германией в Великой Отечественной войне </a:t>
            </a:r>
            <a:r>
              <a:rPr lang="ru-RU" sz="1150" spc="-50" dirty="0">
                <a:solidFill>
                  <a:srgbClr val="003374"/>
                </a:solidFill>
                <a:latin typeface="Times New Roman" panose="02020603050405020304" pitchFamily="18" charset="0"/>
                <a:cs typeface="Times New Roman" panose="02020603050405020304" pitchFamily="18" charset="0"/>
              </a:rPr>
              <a:t>1941-1945 </a:t>
            </a:r>
            <a:r>
              <a:rPr lang="ru-RU" sz="1150" spc="-50" dirty="0">
                <a:solidFill>
                  <a:srgbClr val="003374"/>
                </a:solidFill>
                <a:latin typeface="Constantia" panose="02030602050306030303" pitchFamily="18" charset="0"/>
                <a:cs typeface="Times New Roman" panose="02020603050405020304" pitchFamily="18" charset="0"/>
              </a:rPr>
              <a:t>гг.», другими </a:t>
            </a:r>
            <a:r>
              <a:rPr lang="ru-RU" sz="1150" spc="-50" dirty="0" smtClean="0">
                <a:solidFill>
                  <a:srgbClr val="003374"/>
                </a:solidFill>
                <a:latin typeface="Constantia" panose="02030602050306030303" pitchFamily="18" charset="0"/>
                <a:cs typeface="Times New Roman" panose="02020603050405020304" pitchFamily="18" charset="0"/>
              </a:rPr>
              <a:t>юбилейными</a:t>
            </a:r>
            <a:r>
              <a:rPr lang="en-US"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и </a:t>
            </a:r>
            <a:r>
              <a:rPr lang="ru-RU" sz="1150" spc="-50" dirty="0">
                <a:solidFill>
                  <a:srgbClr val="003374"/>
                </a:solidFill>
                <a:latin typeface="Constantia" panose="02030602050306030303" pitchFamily="18" charset="0"/>
                <a:cs typeface="Times New Roman" panose="02020603050405020304" pitchFamily="18" charset="0"/>
              </a:rPr>
              <a:t>памятными медалями.</a:t>
            </a:r>
          </a:p>
          <a:p>
            <a:pPr algn="just"/>
            <a:r>
              <a:rPr lang="ru-RU" sz="1150" spc="-50" dirty="0" smtClean="0">
                <a:solidFill>
                  <a:srgbClr val="003374"/>
                </a:solidFill>
                <a:latin typeface="Constantia" panose="02030602050306030303" pitchFamily="18" charset="0"/>
                <a:cs typeface="Times New Roman" panose="02020603050405020304" pitchFamily="18" charset="0"/>
              </a:rPr>
              <a:t>   Отца </a:t>
            </a:r>
            <a:r>
              <a:rPr lang="ru-RU" sz="1150" spc="-50" dirty="0">
                <a:solidFill>
                  <a:srgbClr val="003374"/>
                </a:solidFill>
                <a:latin typeface="Constantia" panose="02030602050306030303" pitchFamily="18" charset="0"/>
                <a:cs typeface="Times New Roman" panose="02020603050405020304" pitchFamily="18" charset="0"/>
              </a:rPr>
              <a:t>не стало с нами </a:t>
            </a:r>
            <a:r>
              <a:rPr lang="ru-RU" sz="1150" spc="-50" dirty="0">
                <a:solidFill>
                  <a:srgbClr val="003374"/>
                </a:solidFill>
                <a:latin typeface="Times New Roman" panose="02020603050405020304" pitchFamily="18" charset="0"/>
                <a:cs typeface="Times New Roman" panose="02020603050405020304" pitchFamily="18" charset="0"/>
              </a:rPr>
              <a:t>30</a:t>
            </a:r>
            <a:r>
              <a:rPr lang="ru-RU" sz="1150" spc="-50" dirty="0">
                <a:solidFill>
                  <a:srgbClr val="003374"/>
                </a:solidFill>
                <a:latin typeface="Constantia" panose="02030602050306030303" pitchFamily="18" charset="0"/>
                <a:cs typeface="Times New Roman" panose="02020603050405020304" pitchFamily="18" charset="0"/>
              </a:rPr>
              <a:t> января </a:t>
            </a:r>
            <a:r>
              <a:rPr lang="ru-RU" sz="1150" spc="-50" dirty="0">
                <a:solidFill>
                  <a:srgbClr val="003374"/>
                </a:solidFill>
                <a:latin typeface="Times New Roman" panose="02020603050405020304" pitchFamily="18" charset="0"/>
                <a:cs typeface="Times New Roman" panose="02020603050405020304" pitchFamily="18" charset="0"/>
              </a:rPr>
              <a:t>2000</a:t>
            </a:r>
            <a:r>
              <a:rPr lang="ru-RU" sz="1150" spc="-50" dirty="0">
                <a:solidFill>
                  <a:srgbClr val="003374"/>
                </a:solidFill>
                <a:latin typeface="Constantia" panose="02030602050306030303" pitchFamily="18" charset="0"/>
                <a:cs typeface="Times New Roman" panose="02020603050405020304" pitchFamily="18" charset="0"/>
              </a:rPr>
              <a:t> года.</a:t>
            </a:r>
          </a:p>
          <a:p>
            <a:pPr algn="just"/>
            <a:r>
              <a:rPr lang="ru-RU" sz="1150" spc="-50" dirty="0" smtClean="0">
                <a:solidFill>
                  <a:srgbClr val="003374"/>
                </a:solidFill>
                <a:latin typeface="Constantia" panose="02030602050306030303" pitchFamily="18" charset="0"/>
                <a:cs typeface="Times New Roman" panose="02020603050405020304" pitchFamily="18" charset="0"/>
              </a:rPr>
              <a:t>   </a:t>
            </a:r>
            <a:endParaRPr lang="en-US" sz="1200" dirty="0" smtClean="0">
              <a:solidFill>
                <a:srgbClr val="003374"/>
              </a:solidFill>
              <a:latin typeface="Constantia" panose="02030602050306030303" pitchFamily="18" charset="0"/>
              <a:cs typeface="Times New Roman" panose="02020603050405020304" pitchFamily="18" charset="0"/>
            </a:endParaRPr>
          </a:p>
          <a:p>
            <a:pPr algn="just"/>
            <a:endParaRPr lang="en-US" sz="1200" spc="-5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576" y="6097477"/>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Перская Ольга Анатольевна</a:t>
            </a:r>
            <a:r>
              <a:rPr lang="ru-RU" sz="1100" dirty="0" smtClean="0">
                <a:latin typeface="Constantia" panose="02030602050306030303" pitchFamily="18" charset="0"/>
                <a:cs typeface="MV Boli" pitchFamily="2" charset="0"/>
              </a:rPr>
              <a:t>,</a:t>
            </a:r>
          </a:p>
          <a:p>
            <a:pPr indent="72000"/>
            <a:r>
              <a:rPr lang="ru-RU" sz="1100" dirty="0">
                <a:latin typeface="Constantia" panose="02030602050306030303" pitchFamily="18" charset="0"/>
                <a:cs typeface="MV Boli" pitchFamily="2" charset="0"/>
              </a:rPr>
              <a:t>заместитель начальника отдела № </a:t>
            </a:r>
            <a:r>
              <a:rPr lang="ru-RU" sz="1100" dirty="0" smtClean="0">
                <a:latin typeface="Times New Roman" panose="02020603050405020304" pitchFamily="18" charset="0"/>
                <a:cs typeface="Times New Roman" panose="02020603050405020304" pitchFamily="18" charset="0"/>
              </a:rPr>
              <a:t>2</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6" name="Рисунок 15"/>
          <p:cNvPicPr/>
          <p:nvPr/>
        </p:nvPicPr>
        <p:blipFill rotWithShape="1">
          <a:blip r:embed="rId6"/>
          <a:srcRect l="43109" t="7692" r="31250" b="22506"/>
          <a:stretch/>
        </p:blipFill>
        <p:spPr bwMode="auto">
          <a:xfrm>
            <a:off x="5408761" y="948906"/>
            <a:ext cx="3383871" cy="4899108"/>
          </a:xfrm>
          <a:prstGeom prst="rect">
            <a:avLst/>
          </a:prstGeom>
          <a:ln>
            <a:noFill/>
          </a:ln>
          <a:effectLst>
            <a:softEdge rad="317500"/>
          </a:effectLst>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0320821"/>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r="11239"/>
          <a:stretch/>
        </p:blipFill>
        <p:spPr>
          <a:xfrm>
            <a:off x="0" y="-1"/>
            <a:ext cx="9144000" cy="6868877"/>
          </a:xfrm>
          <a:prstGeom prst="rect">
            <a:avLst/>
          </a:prstGeom>
          <a:ln>
            <a:noFill/>
          </a:ln>
          <a:effectLst>
            <a:outerShdw blurRad="292100" dist="139700" dir="2700000" algn="tl" rotWithShape="0">
              <a:srgbClr val="333333">
                <a:alpha val="65000"/>
              </a:srgbClr>
            </a:outerShdw>
          </a:effectLst>
        </p:spPr>
      </p:pic>
      <p:sp>
        <p:nvSpPr>
          <p:cNvPr id="14" name="Прямоугольник 13"/>
          <p:cNvSpPr/>
          <p:nvPr/>
        </p:nvSpPr>
        <p:spPr>
          <a:xfrm>
            <a:off x="285908" y="177440"/>
            <a:ext cx="8589434" cy="6400564"/>
          </a:xfrm>
          <a:prstGeom prst="rect">
            <a:avLst/>
          </a:prstGeom>
          <a:solidFill>
            <a:schemeClr val="accent5">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18" name="TextBox 17"/>
          <p:cNvSpPr txBox="1"/>
          <p:nvPr/>
        </p:nvSpPr>
        <p:spPr>
          <a:xfrm>
            <a:off x="629843" y="295201"/>
            <a:ext cx="4534824" cy="6481261"/>
          </a:xfrm>
          <a:prstGeom prst="rect">
            <a:avLst/>
          </a:prstGeom>
          <a:noFill/>
        </p:spPr>
        <p:txBody>
          <a:bodyPr wrap="square" rtlCol="0">
            <a:spAutoFit/>
          </a:bodyPr>
          <a:lstStyle/>
          <a:p>
            <a:pPr algn="ctr">
              <a:spcAft>
                <a:spcPts val="400"/>
              </a:spcAft>
            </a:pPr>
            <a:r>
              <a:rPr lang="ru-RU" sz="1400" b="1" dirty="0" smtClean="0">
                <a:solidFill>
                  <a:srgbClr val="C00000"/>
                </a:solidFill>
                <a:latin typeface="Constantia" panose="02030602050306030303" pitchFamily="18" charset="0"/>
                <a:cs typeface="MV Boli" pitchFamily="2" charset="0"/>
              </a:rPr>
              <a:t>ВИССАРИОНОВ</a:t>
            </a:r>
          </a:p>
          <a:p>
            <a:pPr algn="ctr">
              <a:spcAft>
                <a:spcPts val="400"/>
              </a:spcAft>
            </a:pPr>
            <a:r>
              <a:rPr lang="ru-RU" sz="1400" b="1" dirty="0" smtClean="0">
                <a:solidFill>
                  <a:srgbClr val="C00000"/>
                </a:solidFill>
                <a:latin typeface="Constantia" panose="02030602050306030303" pitchFamily="18" charset="0"/>
                <a:cs typeface="MV Boli" pitchFamily="2" charset="0"/>
              </a:rPr>
              <a:t>ИВАН   ПЕТРОВИЧ</a:t>
            </a:r>
            <a:endParaRPr lang="ru-RU" sz="1400" b="1" dirty="0">
              <a:solidFill>
                <a:srgbClr val="C00000"/>
              </a:solidFill>
              <a:latin typeface="Constantia" panose="02030602050306030303" pitchFamily="18" charset="0"/>
              <a:cs typeface="MV Boli" pitchFamily="2" charset="0"/>
            </a:endParaRPr>
          </a:p>
          <a:p>
            <a:pPr algn="just"/>
            <a:endParaRPr lang="ru-RU" sz="1200" dirty="0">
              <a:solidFill>
                <a:srgbClr val="C00000"/>
              </a:solidFill>
              <a:latin typeface="Constantia" panose="02030602050306030303" pitchFamily="18" charset="0"/>
              <a:cs typeface="MV Boli" pitchFamily="2"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Виссарионов Иван Петрович родился </a:t>
            </a:r>
            <a:r>
              <a:rPr lang="ru-RU" sz="1150" spc="-50" dirty="0" smtClean="0">
                <a:solidFill>
                  <a:srgbClr val="003374"/>
                </a:solidFill>
                <a:latin typeface="Times New Roman" panose="02020603050405020304" pitchFamily="18" charset="0"/>
                <a:cs typeface="Times New Roman" panose="02020603050405020304" pitchFamily="18" charset="0"/>
              </a:rPr>
              <a:t>11</a:t>
            </a:r>
            <a:r>
              <a:rPr lang="ru-RU" sz="1150" spc="-50" dirty="0" smtClean="0">
                <a:solidFill>
                  <a:srgbClr val="003374"/>
                </a:solidFill>
                <a:latin typeface="Constantia" panose="02030602050306030303" pitchFamily="18" charset="0"/>
                <a:cs typeface="Times New Roman" panose="02020603050405020304" pitchFamily="18" charset="0"/>
              </a:rPr>
              <a:t> апреля </a:t>
            </a:r>
            <a:r>
              <a:rPr lang="ru-RU" sz="1150" spc="-50" dirty="0" smtClean="0">
                <a:solidFill>
                  <a:srgbClr val="003374"/>
                </a:solidFill>
                <a:latin typeface="Times New Roman" panose="02020603050405020304" pitchFamily="18" charset="0"/>
                <a:cs typeface="Times New Roman" panose="02020603050405020304" pitchFamily="18" charset="0"/>
              </a:rPr>
              <a:t>1916</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года в городе Череповец Вологодской области.</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Был </a:t>
            </a:r>
            <a:r>
              <a:rPr lang="ru-RU" sz="1150" spc="-50" dirty="0">
                <a:solidFill>
                  <a:srgbClr val="003374"/>
                </a:solidFill>
                <a:latin typeface="Constantia" panose="02030602050306030303" pitchFamily="18" charset="0"/>
                <a:cs typeface="Times New Roman" panose="02020603050405020304" pitchFamily="18" charset="0"/>
              </a:rPr>
              <a:t>призван на фронт </a:t>
            </a:r>
            <a:r>
              <a:rPr lang="ru-RU" sz="1150" spc="-50" dirty="0" smtClean="0">
                <a:solidFill>
                  <a:srgbClr val="003374"/>
                </a:solidFill>
                <a:latin typeface="Times New Roman" panose="02020603050405020304" pitchFamily="18" charset="0"/>
                <a:cs typeface="Times New Roman" panose="02020603050405020304" pitchFamily="18" charset="0"/>
              </a:rPr>
              <a:t>08.10.1941</a:t>
            </a:r>
            <a:r>
              <a:rPr lang="ru-RU" sz="1150" spc="-50" dirty="0" smtClean="0">
                <a:solidFill>
                  <a:srgbClr val="003374"/>
                </a:solidFill>
                <a:latin typeface="Constantia" panose="02030602050306030303" pitchFamily="18" charset="0"/>
                <a:cs typeface="Times New Roman" panose="02020603050405020304" pitchFamily="18" charset="0"/>
              </a:rPr>
              <a:t> года Буйским РВК, Буйский район </a:t>
            </a:r>
            <a:r>
              <a:rPr lang="ru-RU" sz="1150" spc="-50" dirty="0">
                <a:solidFill>
                  <a:srgbClr val="003374"/>
                </a:solidFill>
                <a:latin typeface="Constantia" panose="02030602050306030303" pitchFamily="18" charset="0"/>
                <a:cs typeface="Times New Roman" panose="02020603050405020304" pitchFamily="18" charset="0"/>
              </a:rPr>
              <a:t>Ярославская </a:t>
            </a:r>
            <a:r>
              <a:rPr lang="ru-RU" sz="1150" spc="-50" dirty="0" smtClean="0">
                <a:solidFill>
                  <a:srgbClr val="003374"/>
                </a:solidFill>
                <a:latin typeface="Constantia" panose="02030602050306030303" pitchFamily="18" charset="0"/>
                <a:cs typeface="Times New Roman" panose="02020603050405020304" pitchFamily="18" charset="0"/>
              </a:rPr>
              <a:t>область. </a:t>
            </a:r>
            <a:r>
              <a:rPr lang="ru-RU" sz="1150" spc="-50" dirty="0">
                <a:solidFill>
                  <a:srgbClr val="003374"/>
                </a:solidFill>
                <a:latin typeface="Constantia" panose="02030602050306030303" pitchFamily="18" charset="0"/>
                <a:cs typeface="Times New Roman" panose="02020603050405020304" pitchFamily="18" charset="0"/>
              </a:rPr>
              <a:t>Служил в </a:t>
            </a:r>
            <a:r>
              <a:rPr lang="ru-RU" sz="1150" spc="-50" dirty="0">
                <a:solidFill>
                  <a:srgbClr val="003374"/>
                </a:solidFill>
                <a:latin typeface="Times New Roman" panose="02020603050405020304" pitchFamily="18" charset="0"/>
                <a:cs typeface="Times New Roman" panose="02020603050405020304" pitchFamily="18" charset="0"/>
              </a:rPr>
              <a:t>20</a:t>
            </a:r>
            <a:r>
              <a:rPr lang="ru-RU" sz="1150" spc="-50" dirty="0">
                <a:solidFill>
                  <a:srgbClr val="003374"/>
                </a:solidFill>
                <a:latin typeface="Constantia" panose="02030602050306030303" pitchFamily="18" charset="0"/>
                <a:cs typeface="Times New Roman" panose="02020603050405020304" pitchFamily="18" charset="0"/>
              </a:rPr>
              <a:t> стрелковой бригаде Юго-Западного фронта. Воинское звание - гвардии сержант (гвардии старшина). </a:t>
            </a:r>
          </a:p>
          <a:p>
            <a:pPr algn="just"/>
            <a:r>
              <a:rPr lang="ru-RU" sz="1150" spc="-50" dirty="0" smtClean="0">
                <a:solidFill>
                  <a:srgbClr val="003374"/>
                </a:solidFill>
                <a:latin typeface="Constantia" panose="02030602050306030303" pitchFamily="18" charset="0"/>
                <a:cs typeface="Times New Roman" panose="02020603050405020304" pitchFamily="18" charset="0"/>
              </a:rPr>
              <a:t>   Иван Петрович был </a:t>
            </a:r>
            <a:r>
              <a:rPr lang="ru-RU" sz="1150" spc="-50" dirty="0">
                <a:solidFill>
                  <a:srgbClr val="003374"/>
                </a:solidFill>
                <a:latin typeface="Constantia" panose="02030602050306030303" pitchFamily="18" charset="0"/>
                <a:cs typeface="Times New Roman" panose="02020603050405020304" pitchFamily="18" charset="0"/>
              </a:rPr>
              <a:t>ранен </a:t>
            </a:r>
            <a:r>
              <a:rPr lang="ru-RU" sz="1150" spc="-50" dirty="0" smtClean="0">
                <a:solidFill>
                  <a:srgbClr val="003374"/>
                </a:solidFill>
                <a:latin typeface="Times New Roman" panose="02020603050405020304" pitchFamily="18" charset="0"/>
                <a:cs typeface="Times New Roman" panose="02020603050405020304" pitchFamily="18" charset="0"/>
              </a:rPr>
              <a:t>20</a:t>
            </a:r>
            <a:r>
              <a:rPr lang="ru-RU" sz="1150" spc="-50" dirty="0" smtClean="0">
                <a:solidFill>
                  <a:srgbClr val="003374"/>
                </a:solidFill>
                <a:latin typeface="Constantia" panose="02030602050306030303" pitchFamily="18" charset="0"/>
                <a:cs typeface="Times New Roman" panose="02020603050405020304" pitchFamily="18" charset="0"/>
              </a:rPr>
              <a:t> декабря </a:t>
            </a:r>
            <a:r>
              <a:rPr lang="ru-RU" sz="1150" spc="-50" dirty="0" smtClean="0">
                <a:solidFill>
                  <a:srgbClr val="003374"/>
                </a:solidFill>
                <a:latin typeface="Times New Roman" panose="02020603050405020304" pitchFamily="18" charset="0"/>
                <a:cs typeface="Times New Roman" panose="02020603050405020304" pitchFamily="18" charset="0"/>
              </a:rPr>
              <a:t>1941</a:t>
            </a:r>
            <a:r>
              <a:rPr lang="ru-RU" sz="1150" spc="-50" dirty="0" smtClean="0">
                <a:solidFill>
                  <a:srgbClr val="003374"/>
                </a:solidFill>
                <a:latin typeface="Constantia" panose="02030602050306030303" pitchFamily="18" charset="0"/>
                <a:cs typeface="Times New Roman" panose="02020603050405020304" pitchFamily="18" charset="0"/>
              </a:rPr>
              <a:t> года в Калининской области Западный </a:t>
            </a:r>
            <a:r>
              <a:rPr lang="ru-RU" sz="1150" spc="-50" dirty="0">
                <a:solidFill>
                  <a:srgbClr val="003374"/>
                </a:solidFill>
                <a:latin typeface="Constantia" panose="02030602050306030303" pitchFamily="18" charset="0"/>
                <a:cs typeface="Times New Roman" panose="02020603050405020304" pitchFamily="18" charset="0"/>
              </a:rPr>
              <a:t>фронт.</a:t>
            </a:r>
          </a:p>
          <a:p>
            <a:pPr algn="just"/>
            <a:r>
              <a:rPr lang="ru-RU" sz="1150" spc="-50" dirty="0" smtClean="0">
                <a:solidFill>
                  <a:srgbClr val="003374"/>
                </a:solidFill>
                <a:latin typeface="Constantia" panose="02030602050306030303" pitchFamily="18" charset="0"/>
                <a:cs typeface="Times New Roman" panose="02020603050405020304" pitchFamily="18" charset="0"/>
              </a:rPr>
              <a:t>   Член  </a:t>
            </a:r>
            <a:r>
              <a:rPr lang="ru-RU" sz="1150" spc="-50" dirty="0">
                <a:solidFill>
                  <a:srgbClr val="003374"/>
                </a:solidFill>
                <a:latin typeface="Constantia" panose="02030602050306030303" pitchFamily="18" charset="0"/>
                <a:cs typeface="Times New Roman" panose="02020603050405020304" pitchFamily="18" charset="0"/>
              </a:rPr>
              <a:t>ВКП (б) с </a:t>
            </a:r>
            <a:r>
              <a:rPr lang="ru-RU" sz="1150" spc="-50" dirty="0">
                <a:solidFill>
                  <a:srgbClr val="003374"/>
                </a:solidFill>
                <a:latin typeface="Times New Roman" panose="02020603050405020304" pitchFamily="18" charset="0"/>
                <a:cs typeface="Times New Roman" panose="02020603050405020304" pitchFamily="18" charset="0"/>
              </a:rPr>
              <a:t>1942</a:t>
            </a:r>
            <a:r>
              <a:rPr lang="ru-RU" sz="1150" spc="-50" dirty="0">
                <a:solidFill>
                  <a:srgbClr val="003374"/>
                </a:solidFill>
                <a:latin typeface="Constantia" panose="02030602050306030303" pitchFamily="18" charset="0"/>
                <a:cs typeface="Times New Roman" panose="02020603050405020304" pitchFamily="18" charset="0"/>
              </a:rPr>
              <a:t> года.</a:t>
            </a:r>
          </a:p>
          <a:p>
            <a:pPr algn="just"/>
            <a:r>
              <a:rPr lang="ru-RU" sz="1150" spc="-50" dirty="0" smtClean="0">
                <a:solidFill>
                  <a:srgbClr val="003374"/>
                </a:solidFill>
                <a:latin typeface="Constantia" panose="02030602050306030303" pitchFamily="18" charset="0"/>
                <a:cs typeface="Times New Roman" panose="02020603050405020304" pitchFamily="18" charset="0"/>
              </a:rPr>
              <a:t>   Во </a:t>
            </a:r>
            <a:r>
              <a:rPr lang="ru-RU" sz="1150" spc="-50" dirty="0">
                <a:solidFill>
                  <a:srgbClr val="003374"/>
                </a:solidFill>
                <a:latin typeface="Constantia" panose="02030602050306030303" pitchFamily="18" charset="0"/>
                <a:cs typeface="Times New Roman" panose="02020603050405020304" pitchFamily="18" charset="0"/>
              </a:rPr>
              <a:t>время боевых действий с </a:t>
            </a:r>
            <a:r>
              <a:rPr lang="ru-RU" sz="1150" spc="-50" dirty="0">
                <a:solidFill>
                  <a:srgbClr val="003374"/>
                </a:solidFill>
                <a:latin typeface="Times New Roman" panose="02020603050405020304" pitchFamily="18" charset="0"/>
                <a:cs typeface="Times New Roman" panose="02020603050405020304" pitchFamily="18" charset="0"/>
              </a:rPr>
              <a:t>17</a:t>
            </a:r>
            <a:r>
              <a:rPr lang="ru-RU" sz="1150" spc="-50" dirty="0">
                <a:solidFill>
                  <a:srgbClr val="003374"/>
                </a:solidFill>
                <a:latin typeface="Constantia" panose="02030602050306030303" pitchFamily="18" charset="0"/>
                <a:cs typeface="Times New Roman" panose="02020603050405020304" pitchFamily="18" charset="0"/>
              </a:rPr>
              <a:t> по </a:t>
            </a:r>
            <a:r>
              <a:rPr lang="ru-RU" sz="1150" spc="-50" dirty="0">
                <a:solidFill>
                  <a:srgbClr val="003374"/>
                </a:solidFill>
                <a:latin typeface="Times New Roman" panose="02020603050405020304" pitchFamily="18" charset="0"/>
                <a:cs typeface="Times New Roman" panose="02020603050405020304" pitchFamily="18" charset="0"/>
              </a:rPr>
              <a:t>28</a:t>
            </a:r>
            <a:r>
              <a:rPr lang="ru-RU" sz="1150" spc="-50" dirty="0">
                <a:solidFill>
                  <a:srgbClr val="003374"/>
                </a:solidFill>
                <a:latin typeface="Constantia" panose="02030602050306030303" pitchFamily="18" charset="0"/>
                <a:cs typeface="Times New Roman" panose="02020603050405020304" pitchFamily="18" charset="0"/>
              </a:rPr>
              <a:t> июля </a:t>
            </a:r>
            <a:r>
              <a:rPr lang="ru-RU" sz="1150" spc="-50" dirty="0">
                <a:solidFill>
                  <a:srgbClr val="003374"/>
                </a:solidFill>
                <a:latin typeface="Times New Roman" panose="02020603050405020304" pitchFamily="18" charset="0"/>
                <a:cs typeface="Times New Roman" panose="02020603050405020304" pitchFamily="18" charset="0"/>
              </a:rPr>
              <a:t>1943</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года выполнял </a:t>
            </a:r>
            <a:r>
              <a:rPr lang="ru-RU" sz="1150" spc="-50" dirty="0">
                <a:solidFill>
                  <a:srgbClr val="003374"/>
                </a:solidFill>
                <a:latin typeface="Constantia" panose="02030602050306030303" pitchFamily="18" charset="0"/>
                <a:cs typeface="Times New Roman" panose="02020603050405020304" pitchFamily="18" charset="0"/>
              </a:rPr>
              <a:t>работу старшего писаря </a:t>
            </a:r>
            <a:r>
              <a:rPr lang="ru-RU" sz="1150" spc="-50" dirty="0">
                <a:solidFill>
                  <a:srgbClr val="003374"/>
                </a:solidFill>
                <a:latin typeface="Times New Roman" panose="02020603050405020304" pitchFamily="18" charset="0"/>
                <a:cs typeface="Times New Roman" panose="02020603050405020304" pitchFamily="18" charset="0"/>
              </a:rPr>
              <a:t>20</a:t>
            </a:r>
            <a:r>
              <a:rPr lang="ru-RU" sz="1150" spc="-50" dirty="0">
                <a:solidFill>
                  <a:srgbClr val="003374"/>
                </a:solidFill>
                <a:latin typeface="Constantia" panose="02030602050306030303" pitchFamily="18" charset="0"/>
                <a:cs typeface="Times New Roman" panose="02020603050405020304" pitchFamily="18" charset="0"/>
              </a:rPr>
              <a:t> отдельного Гвардейского учебного стрелкового батальона </a:t>
            </a:r>
            <a:r>
              <a:rPr lang="ru-RU" sz="1150" spc="-50" dirty="0">
                <a:solidFill>
                  <a:srgbClr val="003374"/>
                </a:solidFill>
                <a:latin typeface="Times New Roman" panose="02020603050405020304" pitchFamily="18" charset="0"/>
                <a:cs typeface="Times New Roman" panose="02020603050405020304" pitchFamily="18" charset="0"/>
              </a:rPr>
              <a:t>20</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гвардейской стрелковой дивизионной            </a:t>
            </a:r>
            <a:r>
              <a:rPr lang="ru-RU" sz="1150" spc="-50" dirty="0" smtClean="0">
                <a:solidFill>
                  <a:srgbClr val="003374"/>
                </a:solidFill>
                <a:latin typeface="Times New Roman" panose="02020603050405020304" pitchFamily="18" charset="0"/>
                <a:cs typeface="Times New Roman" panose="02020603050405020304" pitchFamily="18" charset="0"/>
              </a:rPr>
              <a:t>1</a:t>
            </a:r>
            <a:r>
              <a:rPr lang="ru-RU" sz="1150" spc="-50" dirty="0" smtClean="0">
                <a:solidFill>
                  <a:srgbClr val="003374"/>
                </a:solidFill>
                <a:latin typeface="Constantia" panose="02030602050306030303" pitchFamily="18" charset="0"/>
                <a:cs typeface="Times New Roman" panose="02020603050405020304" pitchFamily="18" charset="0"/>
              </a:rPr>
              <a:t> </a:t>
            </a:r>
            <a:r>
              <a:rPr lang="ru-RU" sz="1150" spc="-50" dirty="0">
                <a:solidFill>
                  <a:srgbClr val="003374"/>
                </a:solidFill>
                <a:latin typeface="Constantia" panose="02030602050306030303" pitchFamily="18" charset="0"/>
                <a:cs typeface="Times New Roman" panose="02020603050405020304" pitchFamily="18" charset="0"/>
              </a:rPr>
              <a:t>Гвардейской Армии Юго-Западного фронта, сумел организовать бесперебойную работу штаба и линейных подразделений батальона, где был налажен хороший учет личного состава и своевременного представления всех отчетностей в условиях боевой обстановки. За хорошую организацию работы во время пребывания в учебном батальоне получил ряд благодарностей и денежную </a:t>
            </a:r>
            <a:r>
              <a:rPr lang="ru-RU" sz="1150" spc="-50" dirty="0" smtClean="0">
                <a:solidFill>
                  <a:srgbClr val="003374"/>
                </a:solidFill>
                <a:latin typeface="Constantia" panose="02030602050306030303" pitchFamily="18" charset="0"/>
                <a:cs typeface="Times New Roman" panose="02020603050405020304" pitchFamily="18" charset="0"/>
              </a:rPr>
              <a:t>премию.                 </a:t>
            </a:r>
            <a:r>
              <a:rPr lang="ru-RU" sz="1150" spc="-50" dirty="0" smtClean="0">
                <a:solidFill>
                  <a:srgbClr val="003374"/>
                </a:solidFill>
                <a:latin typeface="Times New Roman" panose="02020603050405020304" pitchFamily="18" charset="0"/>
                <a:cs typeface="Times New Roman" panose="02020603050405020304" pitchFamily="18" charset="0"/>
              </a:rPr>
              <a:t>30</a:t>
            </a:r>
            <a:r>
              <a:rPr lang="ru-RU" sz="1150" spc="-50" dirty="0" smtClean="0">
                <a:solidFill>
                  <a:srgbClr val="003374"/>
                </a:solidFill>
                <a:latin typeface="Constantia" panose="02030602050306030303" pitchFamily="18" charset="0"/>
                <a:cs typeface="Times New Roman" panose="02020603050405020304" pitchFamily="18" charset="0"/>
              </a:rPr>
              <a:t> октября </a:t>
            </a:r>
            <a:r>
              <a:rPr lang="ru-RU" sz="1150" spc="-50" dirty="0" smtClean="0">
                <a:solidFill>
                  <a:srgbClr val="003374"/>
                </a:solidFill>
                <a:latin typeface="Times New Roman" panose="02020603050405020304" pitchFamily="18" charset="0"/>
                <a:cs typeface="Times New Roman" panose="02020603050405020304" pitchFamily="18" charset="0"/>
              </a:rPr>
              <a:t>1943</a:t>
            </a:r>
            <a:r>
              <a:rPr lang="ru-RU" sz="1150" spc="-50" dirty="0" smtClean="0">
                <a:solidFill>
                  <a:srgbClr val="003374"/>
                </a:solidFill>
                <a:latin typeface="Constantia" panose="02030602050306030303" pitchFamily="18" charset="0"/>
                <a:cs typeface="Times New Roman" panose="02020603050405020304" pitchFamily="18" charset="0"/>
              </a:rPr>
              <a:t> года </a:t>
            </a:r>
            <a:r>
              <a:rPr lang="ru-RU" sz="1150" spc="-50" dirty="0">
                <a:solidFill>
                  <a:srgbClr val="003374"/>
                </a:solidFill>
                <a:latin typeface="Constantia" panose="02030602050306030303" pitchFamily="18" charset="0"/>
                <a:cs typeface="Times New Roman" panose="02020603050405020304" pitchFamily="18" charset="0"/>
              </a:rPr>
              <a:t>за </a:t>
            </a:r>
            <a:r>
              <a:rPr lang="ru-RU" sz="1150" spc="-50" dirty="0" smtClean="0">
                <a:solidFill>
                  <a:srgbClr val="003374"/>
                </a:solidFill>
                <a:latin typeface="Constantia" panose="02030602050306030303" pitchFamily="18" charset="0"/>
                <a:cs typeface="Times New Roman" panose="02020603050405020304" pitchFamily="18" charset="0"/>
              </a:rPr>
              <a:t>проявленное усердие </a:t>
            </a:r>
            <a:r>
              <a:rPr lang="ru-RU" sz="1150" spc="-50" dirty="0">
                <a:solidFill>
                  <a:srgbClr val="003374"/>
                </a:solidFill>
                <a:latin typeface="Constantia" panose="02030602050306030303" pitchFamily="18" charset="0"/>
                <a:cs typeface="Times New Roman" panose="02020603050405020304" pitchFamily="18" charset="0"/>
              </a:rPr>
              <a:t>в работе награжден правительственной наградой -  Медалью "</a:t>
            </a:r>
            <a:r>
              <a:rPr lang="ru-RU" sz="1150" spc="-50" dirty="0" smtClean="0">
                <a:solidFill>
                  <a:srgbClr val="003374"/>
                </a:solidFill>
                <a:latin typeface="Constantia" panose="02030602050306030303" pitchFamily="18" charset="0"/>
                <a:cs typeface="Times New Roman" panose="02020603050405020304" pitchFamily="18" charset="0"/>
              </a:rPr>
              <a:t>За боевые заслуги".</a:t>
            </a:r>
            <a:endParaRPr lang="ru-RU" sz="1150" spc="-50" dirty="0">
              <a:solidFill>
                <a:srgbClr val="003374"/>
              </a:solidFill>
              <a:latin typeface="Constantia" panose="02030602050306030303" pitchFamily="18" charset="0"/>
              <a:cs typeface="Times New Roman" panose="02020603050405020304" pitchFamily="18"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Times New Roman" panose="02020603050405020304" pitchFamily="18" charset="0"/>
                <a:cs typeface="Times New Roman" panose="02020603050405020304" pitchFamily="18" charset="0"/>
              </a:rPr>
              <a:t>5</a:t>
            </a:r>
            <a:r>
              <a:rPr lang="ru-RU" sz="1150" spc="-50" dirty="0" smtClean="0">
                <a:solidFill>
                  <a:srgbClr val="003374"/>
                </a:solidFill>
                <a:latin typeface="Constantia" panose="02030602050306030303" pitchFamily="18" charset="0"/>
                <a:cs typeface="Times New Roman" panose="02020603050405020304" pitchFamily="18" charset="0"/>
              </a:rPr>
              <a:t> </a:t>
            </a:r>
            <a:r>
              <a:rPr lang="ru-RU" sz="1150" spc="-50" dirty="0">
                <a:solidFill>
                  <a:srgbClr val="003374"/>
                </a:solidFill>
                <a:latin typeface="Constantia" panose="02030602050306030303" pitchFamily="18" charset="0"/>
                <a:cs typeface="Times New Roman" panose="02020603050405020304" pitchFamily="18" charset="0"/>
              </a:rPr>
              <a:t>октября </a:t>
            </a:r>
            <a:r>
              <a:rPr lang="ru-RU" sz="1150" spc="-50" dirty="0">
                <a:solidFill>
                  <a:srgbClr val="003374"/>
                </a:solidFill>
                <a:latin typeface="Times New Roman" panose="02020603050405020304" pitchFamily="18" charset="0"/>
                <a:cs typeface="Times New Roman" panose="02020603050405020304" pitchFamily="18" charset="0"/>
              </a:rPr>
              <a:t>1944</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года </a:t>
            </a:r>
            <a:r>
              <a:rPr lang="ru-RU" sz="1150" spc="-50" dirty="0">
                <a:solidFill>
                  <a:srgbClr val="003374"/>
                </a:solidFill>
                <a:latin typeface="Constantia" panose="02030602050306030303" pitchFamily="18" charset="0"/>
                <a:cs typeface="Times New Roman" panose="02020603050405020304" pitchFamily="18" charset="0"/>
              </a:rPr>
              <a:t>при прорыве обороны противника в </a:t>
            </a:r>
            <a:r>
              <a:rPr lang="ru-RU" sz="1150" spc="-50" dirty="0" smtClean="0">
                <a:solidFill>
                  <a:srgbClr val="003374"/>
                </a:solidFill>
                <a:latin typeface="Constantia" panose="02030602050306030303" pitchFamily="18" charset="0"/>
                <a:cs typeface="Times New Roman" panose="02020603050405020304" pitchFamily="18" charset="0"/>
              </a:rPr>
              <a:t>районе     дер. Шилинай-</a:t>
            </a:r>
            <a:r>
              <a:rPr lang="ru-RU" sz="1150" spc="-50" dirty="0" smtClean="0">
                <a:solidFill>
                  <a:srgbClr val="003374"/>
                </a:solidFill>
                <a:latin typeface="Times New Roman" panose="02020603050405020304" pitchFamily="18" charset="0"/>
                <a:cs typeface="Times New Roman" panose="02020603050405020304" pitchFamily="18" charset="0"/>
              </a:rPr>
              <a:t>3</a:t>
            </a:r>
            <a:r>
              <a:rPr lang="ru-RU" sz="1150" spc="-50" dirty="0" smtClean="0">
                <a:solidFill>
                  <a:srgbClr val="003374"/>
                </a:solidFill>
                <a:latin typeface="Constantia" panose="02030602050306030303" pitchFamily="18" charset="0"/>
                <a:cs typeface="Times New Roman" panose="02020603050405020304" pitchFamily="18" charset="0"/>
              </a:rPr>
              <a:t> Иван Петрович со </a:t>
            </a:r>
            <a:r>
              <a:rPr lang="ru-RU" sz="1150" spc="-50" dirty="0">
                <a:solidFill>
                  <a:srgbClr val="003374"/>
                </a:solidFill>
                <a:latin typeface="Constantia" panose="02030602050306030303" pitchFamily="18" charset="0"/>
                <a:cs typeface="Times New Roman" panose="02020603050405020304" pitchFamily="18" charset="0"/>
              </a:rPr>
              <a:t>своим взводом первым ворвался в </a:t>
            </a:r>
            <a:r>
              <a:rPr lang="ru-RU" sz="1150" spc="-50" dirty="0" smtClean="0">
                <a:solidFill>
                  <a:srgbClr val="003374"/>
                </a:solidFill>
                <a:latin typeface="Constantia" panose="02030602050306030303" pitchFamily="18" charset="0"/>
                <a:cs typeface="Times New Roman" panose="02020603050405020304" pitchFamily="18" charset="0"/>
              </a:rPr>
              <a:t>деревню. </a:t>
            </a:r>
            <a:r>
              <a:rPr lang="ru-RU" sz="1150" spc="-50" dirty="0" smtClean="0">
                <a:solidFill>
                  <a:srgbClr val="003374"/>
                </a:solidFill>
                <a:latin typeface="Times New Roman" panose="02020603050405020304" pitchFamily="18" charset="0"/>
                <a:cs typeface="Times New Roman" panose="02020603050405020304" pitchFamily="18" charset="0"/>
              </a:rPr>
              <a:t>10</a:t>
            </a:r>
            <a:r>
              <a:rPr lang="ru-RU" sz="1150" spc="-50" dirty="0" smtClean="0">
                <a:solidFill>
                  <a:srgbClr val="003374"/>
                </a:solidFill>
                <a:latin typeface="Constantia" panose="02030602050306030303" pitchFamily="18" charset="0"/>
                <a:cs typeface="Times New Roman" panose="02020603050405020304" pitchFamily="18" charset="0"/>
              </a:rPr>
              <a:t> </a:t>
            </a:r>
            <a:r>
              <a:rPr lang="ru-RU" sz="1150" spc="-50" dirty="0">
                <a:solidFill>
                  <a:srgbClr val="003374"/>
                </a:solidFill>
                <a:latin typeface="Constantia" panose="02030602050306030303" pitchFamily="18" charset="0"/>
                <a:cs typeface="Times New Roman" panose="02020603050405020304" pitchFamily="18" charset="0"/>
              </a:rPr>
              <a:t>октября </a:t>
            </a:r>
            <a:r>
              <a:rPr lang="ru-RU" sz="1150" spc="-50" dirty="0">
                <a:solidFill>
                  <a:srgbClr val="003374"/>
                </a:solidFill>
                <a:latin typeface="Times New Roman" panose="02020603050405020304" pitchFamily="18" charset="0"/>
                <a:cs typeface="Times New Roman" panose="02020603050405020304" pitchFamily="18" charset="0"/>
              </a:rPr>
              <a:t>1944</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года </a:t>
            </a:r>
            <a:r>
              <a:rPr lang="ru-RU" sz="1150" spc="-50" dirty="0">
                <a:solidFill>
                  <a:srgbClr val="003374"/>
                </a:solidFill>
                <a:latin typeface="Constantia" panose="02030602050306030303" pitchFamily="18" charset="0"/>
                <a:cs typeface="Times New Roman" panose="02020603050405020304" pitchFamily="18" charset="0"/>
              </a:rPr>
              <a:t>в районе города Скуодас поднял взвод в </a:t>
            </a:r>
            <a:r>
              <a:rPr lang="ru-RU" sz="1150" spc="-50" dirty="0" smtClean="0">
                <a:solidFill>
                  <a:srgbClr val="003374"/>
                </a:solidFill>
                <a:latin typeface="Constantia" panose="02030602050306030303" pitchFamily="18" charset="0"/>
                <a:cs typeface="Times New Roman" panose="02020603050405020304" pitchFamily="18" charset="0"/>
              </a:rPr>
              <a:t>атаку и </a:t>
            </a:r>
            <a:r>
              <a:rPr lang="ru-RU" sz="1150" spc="-50" dirty="0">
                <a:solidFill>
                  <a:srgbClr val="003374"/>
                </a:solidFill>
                <a:latin typeface="Constantia" panose="02030602050306030303" pitchFamily="18" charset="0"/>
                <a:cs typeface="Times New Roman" panose="02020603050405020304" pitchFamily="18" charset="0"/>
              </a:rPr>
              <a:t>овладел безымянной высотой. </a:t>
            </a:r>
            <a:r>
              <a:rPr lang="ru-RU" sz="1150" spc="-50" dirty="0" smtClean="0">
                <a:solidFill>
                  <a:srgbClr val="003374"/>
                </a:solidFill>
                <a:latin typeface="Constantia" panose="02030602050306030303" pitchFamily="18" charset="0"/>
                <a:cs typeface="Times New Roman" panose="02020603050405020304" pitchFamily="18" charset="0"/>
              </a:rPr>
              <a:t>В этом бою лично </a:t>
            </a:r>
            <a:r>
              <a:rPr lang="ru-RU" sz="1150" spc="-50" dirty="0">
                <a:solidFill>
                  <a:srgbClr val="003374"/>
                </a:solidFill>
                <a:latin typeface="Constantia" panose="02030602050306030303" pitchFamily="18" charset="0"/>
                <a:cs typeface="Times New Roman" panose="02020603050405020304" pitchFamily="18" charset="0"/>
              </a:rPr>
              <a:t>сам уничтожил </a:t>
            </a:r>
            <a:r>
              <a:rPr lang="ru-RU" sz="1150" spc="-50" dirty="0">
                <a:solidFill>
                  <a:srgbClr val="003374"/>
                </a:solidFill>
                <a:latin typeface="Times New Roman" panose="02020603050405020304" pitchFamily="18" charset="0"/>
                <a:cs typeface="Times New Roman" panose="02020603050405020304" pitchFamily="18" charset="0"/>
              </a:rPr>
              <a:t>5</a:t>
            </a:r>
            <a:r>
              <a:rPr lang="ru-RU" sz="1150" spc="-50" dirty="0">
                <a:solidFill>
                  <a:srgbClr val="003374"/>
                </a:solidFill>
                <a:latin typeface="Constantia" panose="02030602050306030303" pitchFamily="18" charset="0"/>
                <a:cs typeface="Times New Roman" panose="02020603050405020304" pitchFamily="18" charset="0"/>
              </a:rPr>
              <a:t> </a:t>
            </a:r>
            <a:r>
              <a:rPr lang="ru-RU" sz="1150" spc="-50" dirty="0" smtClean="0">
                <a:solidFill>
                  <a:srgbClr val="003374"/>
                </a:solidFill>
                <a:latin typeface="Constantia" panose="02030602050306030303" pitchFamily="18" charset="0"/>
                <a:cs typeface="Times New Roman" panose="02020603050405020304" pitchFamily="18" charset="0"/>
              </a:rPr>
              <a:t>гитлеровцев. </a:t>
            </a:r>
            <a:r>
              <a:rPr lang="ru-RU" sz="1150" spc="-50" dirty="0" smtClean="0">
                <a:solidFill>
                  <a:srgbClr val="003374"/>
                </a:solidFill>
                <a:latin typeface="Times New Roman" panose="02020603050405020304" pitchFamily="18" charset="0"/>
                <a:cs typeface="Times New Roman" panose="02020603050405020304" pitchFamily="18" charset="0"/>
              </a:rPr>
              <a:t>22</a:t>
            </a:r>
            <a:r>
              <a:rPr lang="ru-RU" sz="1150" spc="-50" dirty="0" smtClean="0">
                <a:solidFill>
                  <a:srgbClr val="003374"/>
                </a:solidFill>
                <a:latin typeface="Constantia" panose="02030602050306030303" pitchFamily="18" charset="0"/>
                <a:cs typeface="Times New Roman" panose="02020603050405020304" pitchFamily="18" charset="0"/>
              </a:rPr>
              <a:t> октября </a:t>
            </a:r>
            <a:r>
              <a:rPr lang="ru-RU" sz="1150" spc="-50" dirty="0" smtClean="0">
                <a:solidFill>
                  <a:srgbClr val="003374"/>
                </a:solidFill>
                <a:latin typeface="Times New Roman" panose="02020603050405020304" pitchFamily="18" charset="0"/>
                <a:cs typeface="Times New Roman" panose="02020603050405020304" pitchFamily="18" charset="0"/>
              </a:rPr>
              <a:t>1944</a:t>
            </a:r>
            <a:r>
              <a:rPr lang="ru-RU" sz="1150" spc="-50" dirty="0" smtClean="0">
                <a:solidFill>
                  <a:srgbClr val="003374"/>
                </a:solidFill>
                <a:latin typeface="Constantia" panose="02030602050306030303" pitchFamily="18" charset="0"/>
                <a:cs typeface="Times New Roman" panose="02020603050405020304" pitchFamily="18" charset="0"/>
              </a:rPr>
              <a:t> года </a:t>
            </a:r>
            <a:r>
              <a:rPr lang="ru-RU" sz="1150" spc="-50" dirty="0">
                <a:solidFill>
                  <a:srgbClr val="003374"/>
                </a:solidFill>
                <a:latin typeface="Constantia" panose="02030602050306030303" pitchFamily="18" charset="0"/>
                <a:cs typeface="Times New Roman" panose="02020603050405020304" pitchFamily="18" charset="0"/>
              </a:rPr>
              <a:t>был награжден правительственной наградой - </a:t>
            </a:r>
            <a:r>
              <a:rPr lang="ru-RU" sz="1150" spc="-50" dirty="0" smtClean="0">
                <a:solidFill>
                  <a:srgbClr val="003374"/>
                </a:solidFill>
                <a:latin typeface="Constantia" panose="02030602050306030303" pitchFamily="18" charset="0"/>
                <a:cs typeface="Times New Roman" panose="02020603050405020304" pitchFamily="18" charset="0"/>
              </a:rPr>
              <a:t>Орденом Славы </a:t>
            </a:r>
            <a:r>
              <a:rPr lang="en-US" sz="1150" spc="-50" dirty="0" smtClean="0">
                <a:solidFill>
                  <a:srgbClr val="003374"/>
                </a:solidFill>
                <a:latin typeface="Constantia" panose="02030602050306030303" pitchFamily="18" charset="0"/>
                <a:cs typeface="Times New Roman" panose="02020603050405020304" pitchFamily="18" charset="0"/>
              </a:rPr>
              <a:t>III </a:t>
            </a:r>
            <a:r>
              <a:rPr lang="ru-RU" sz="1150" spc="-50" dirty="0" smtClean="0">
                <a:solidFill>
                  <a:srgbClr val="003374"/>
                </a:solidFill>
                <a:latin typeface="Constantia" panose="02030602050306030303" pitchFamily="18" charset="0"/>
                <a:cs typeface="Times New Roman" panose="02020603050405020304" pitchFamily="18" charset="0"/>
              </a:rPr>
              <a:t>степени</a:t>
            </a:r>
            <a:r>
              <a:rPr lang="ru-RU" sz="1150" spc="-50" dirty="0">
                <a:solidFill>
                  <a:srgbClr val="003374"/>
                </a:solidFill>
                <a:latin typeface="Constantia" panose="02030602050306030303" pitchFamily="18" charset="0"/>
                <a:cs typeface="Times New Roman" panose="02020603050405020304" pitchFamily="18" charset="0"/>
              </a:rPr>
              <a:t>.</a:t>
            </a:r>
          </a:p>
          <a:p>
            <a:pPr algn="just"/>
            <a:r>
              <a:rPr lang="ru-RU" sz="1150" spc="-50" dirty="0" smtClean="0">
                <a:solidFill>
                  <a:srgbClr val="003374"/>
                </a:solidFill>
                <a:latin typeface="Constantia" panose="02030602050306030303" pitchFamily="18" charset="0"/>
                <a:cs typeface="Times New Roman" panose="02020603050405020304" pitchFamily="18" charset="0"/>
              </a:rPr>
              <a:t>   Иван </a:t>
            </a:r>
            <a:r>
              <a:rPr lang="ru-RU" sz="1150" spc="-50" dirty="0">
                <a:solidFill>
                  <a:srgbClr val="003374"/>
                </a:solidFill>
                <a:latin typeface="Constantia" panose="02030602050306030303" pitchFamily="18" charset="0"/>
                <a:cs typeface="Times New Roman" panose="02020603050405020304" pitchFamily="18" charset="0"/>
              </a:rPr>
              <a:t>Петрович прошел боевой путь от Калинина до Латвии, где героически погиб </a:t>
            </a:r>
            <a:r>
              <a:rPr lang="ru-RU" sz="1150" spc="-50" dirty="0" smtClean="0">
                <a:solidFill>
                  <a:srgbClr val="003374"/>
                </a:solidFill>
                <a:latin typeface="Times New Roman" panose="02020603050405020304" pitchFamily="18" charset="0"/>
                <a:cs typeface="Times New Roman" panose="02020603050405020304" pitchFamily="18" charset="0"/>
              </a:rPr>
              <a:t>31</a:t>
            </a:r>
            <a:r>
              <a:rPr lang="ru-RU" sz="1150" spc="-50" dirty="0" smtClean="0">
                <a:solidFill>
                  <a:srgbClr val="003374"/>
                </a:solidFill>
                <a:latin typeface="Constantia" panose="02030602050306030303" pitchFamily="18" charset="0"/>
                <a:cs typeface="Times New Roman" panose="02020603050405020304" pitchFamily="18" charset="0"/>
              </a:rPr>
              <a:t> октября </a:t>
            </a:r>
            <a:r>
              <a:rPr lang="ru-RU" sz="1150" spc="-50" dirty="0" smtClean="0">
                <a:solidFill>
                  <a:srgbClr val="003374"/>
                </a:solidFill>
                <a:latin typeface="Times New Roman" panose="02020603050405020304" pitchFamily="18" charset="0"/>
                <a:cs typeface="Times New Roman" panose="02020603050405020304" pitchFamily="18" charset="0"/>
              </a:rPr>
              <a:t>1944</a:t>
            </a:r>
            <a:r>
              <a:rPr lang="ru-RU" sz="1150" spc="-50" dirty="0" smtClean="0">
                <a:solidFill>
                  <a:srgbClr val="003374"/>
                </a:solidFill>
                <a:latin typeface="Constantia" panose="02030602050306030303" pitchFamily="18" charset="0"/>
                <a:cs typeface="Times New Roman" panose="02020603050405020304" pitchFamily="18" charset="0"/>
              </a:rPr>
              <a:t> года в </a:t>
            </a:r>
            <a:r>
              <a:rPr lang="ru-RU" sz="1150" spc="-50" dirty="0">
                <a:solidFill>
                  <a:srgbClr val="003374"/>
                </a:solidFill>
                <a:latin typeface="Constantia" panose="02030602050306030303" pitchFamily="18" charset="0"/>
                <a:cs typeface="Times New Roman" panose="02020603050405020304" pitchFamily="18" charset="0"/>
              </a:rPr>
              <a:t>Приэкульском </a:t>
            </a:r>
            <a:r>
              <a:rPr lang="ru-RU" sz="1150" spc="-50" dirty="0" smtClean="0">
                <a:solidFill>
                  <a:srgbClr val="003374"/>
                </a:solidFill>
                <a:latin typeface="Constantia" panose="02030602050306030303" pitchFamily="18" charset="0"/>
                <a:cs typeface="Times New Roman" panose="02020603050405020304" pitchFamily="18" charset="0"/>
              </a:rPr>
              <a:t>районе       хутор </a:t>
            </a:r>
            <a:r>
              <a:rPr lang="ru-RU" sz="1150" spc="-50" dirty="0">
                <a:solidFill>
                  <a:srgbClr val="003374"/>
                </a:solidFill>
                <a:latin typeface="Constantia" panose="02030602050306030303" pitchFamily="18" charset="0"/>
                <a:cs typeface="Times New Roman" panose="02020603050405020304" pitchFamily="18" charset="0"/>
              </a:rPr>
              <a:t>Бункач</a:t>
            </a:r>
            <a:r>
              <a:rPr lang="ru-RU" sz="1150" spc="-50" dirty="0" smtClean="0">
                <a:solidFill>
                  <a:srgbClr val="003374"/>
                </a:solidFill>
                <a:latin typeface="Constantia" panose="02030602050306030303" pitchFamily="18" charset="0"/>
                <a:cs typeface="Times New Roman" panose="02020603050405020304" pitchFamily="18" charset="0"/>
              </a:rPr>
              <a:t>. </a:t>
            </a:r>
          </a:p>
          <a:p>
            <a:pPr algn="just"/>
            <a:endParaRPr lang="ru-RU" sz="1150" spc="-50" dirty="0" smtClean="0">
              <a:solidFill>
                <a:srgbClr val="003374"/>
              </a:solidFill>
              <a:latin typeface="Constantia" panose="02030602050306030303" pitchFamily="18" charset="0"/>
              <a:cs typeface="Times New Roman" panose="02020603050405020304" pitchFamily="18" charset="0"/>
            </a:endParaRPr>
          </a:p>
          <a:p>
            <a:pPr algn="just"/>
            <a:r>
              <a:rPr lang="ru-RU" sz="1150" spc="-50" dirty="0" smtClean="0">
                <a:solidFill>
                  <a:srgbClr val="003374"/>
                </a:solidFill>
                <a:latin typeface="Constantia" panose="02030602050306030303" pitchFamily="18" charset="0"/>
                <a:cs typeface="Times New Roman" panose="02020603050405020304" pitchFamily="18" charset="0"/>
              </a:rPr>
              <a:t>   </a:t>
            </a:r>
            <a:endParaRPr lang="en-US" sz="1200" dirty="0" smtClean="0">
              <a:solidFill>
                <a:srgbClr val="003374"/>
              </a:solidFill>
              <a:latin typeface="Constantia" panose="02030602050306030303" pitchFamily="18" charset="0"/>
              <a:cs typeface="Times New Roman" panose="02020603050405020304" pitchFamily="18" charset="0"/>
            </a:endParaRPr>
          </a:p>
          <a:p>
            <a:pPr algn="just"/>
            <a:endParaRPr lang="en-US" sz="1200" spc="-50" dirty="0">
              <a:solidFill>
                <a:srgbClr val="003374"/>
              </a:solidFill>
              <a:latin typeface="Constantia" panose="02030602050306030303" pitchFamily="18" charset="0"/>
              <a:cs typeface="Times New Roman" panose="02020603050405020304" pitchFamily="18" charset="0"/>
            </a:endParaRPr>
          </a:p>
        </p:txBody>
      </p:sp>
      <p:sp>
        <p:nvSpPr>
          <p:cNvPr id="21" name="TextBox 20"/>
          <p:cNvSpPr txBox="1"/>
          <p:nvPr/>
        </p:nvSpPr>
        <p:spPr>
          <a:xfrm>
            <a:off x="497576" y="6097477"/>
            <a:ext cx="4097865" cy="430887"/>
          </a:xfrm>
          <a:prstGeom prst="rect">
            <a:avLst/>
          </a:prstGeom>
          <a:noFill/>
        </p:spPr>
        <p:txBody>
          <a:bodyPr wrap="square" rtlCol="0">
            <a:spAutoFit/>
          </a:bodyPr>
          <a:lstStyle/>
          <a:p>
            <a:pPr indent="72000"/>
            <a:r>
              <a:rPr lang="ru-RU" sz="1100" dirty="0">
                <a:latin typeface="Constantia" panose="02030602050306030303" pitchFamily="18" charset="0"/>
                <a:cs typeface="MV Boli" pitchFamily="2" charset="0"/>
              </a:rPr>
              <a:t>Степанова Оксана Викторовна,</a:t>
            </a:r>
            <a:endParaRPr lang="ru-RU" sz="1100" dirty="0" smtClean="0">
              <a:latin typeface="Constantia" panose="02030602050306030303" pitchFamily="18" charset="0"/>
              <a:cs typeface="MV Boli" pitchFamily="2" charset="0"/>
            </a:endParaRPr>
          </a:p>
          <a:p>
            <a:pPr indent="72000"/>
            <a:r>
              <a:rPr lang="ru-RU" sz="1100" dirty="0" smtClean="0">
                <a:latin typeface="Constantia" panose="02030602050306030303" pitchFamily="18" charset="0"/>
                <a:cs typeface="MV Boli" pitchFamily="2" charset="0"/>
              </a:rPr>
              <a:t>специалист</a:t>
            </a:r>
            <a:r>
              <a:rPr lang="en-US" sz="1100" dirty="0" smtClean="0">
                <a:latin typeface="Constantia" panose="02030602050306030303" pitchFamily="18" charset="0"/>
                <a:cs typeface="MV Boli" pitchFamily="2" charset="0"/>
              </a:rPr>
              <a:t> </a:t>
            </a:r>
            <a:r>
              <a:rPr lang="ru-RU" sz="1100" dirty="0" smtClean="0">
                <a:latin typeface="Constantia" panose="02030602050306030303" pitchFamily="18" charset="0"/>
                <a:cs typeface="MV Boli" pitchFamily="2" charset="0"/>
              </a:rPr>
              <a:t>отдела </a:t>
            </a:r>
            <a:r>
              <a:rPr lang="ru-RU" sz="1100" dirty="0">
                <a:latin typeface="Constantia" panose="02030602050306030303" pitchFamily="18" charset="0"/>
                <a:cs typeface="MV Boli" pitchFamily="2" charset="0"/>
              </a:rPr>
              <a:t>№ </a:t>
            </a:r>
            <a:r>
              <a:rPr lang="ru-RU" sz="1100" dirty="0" smtClean="0">
                <a:latin typeface="Times New Roman" panose="02020603050405020304" pitchFamily="18" charset="0"/>
                <a:cs typeface="Times New Roman" panose="02020603050405020304" pitchFamily="18" charset="0"/>
              </a:rPr>
              <a:t>2</a:t>
            </a:r>
            <a:endParaRPr lang="ru-RU" sz="11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95282" y="6019846"/>
            <a:ext cx="2688167" cy="615553"/>
          </a:xfrm>
          <a:prstGeom prst="rect">
            <a:avLst/>
          </a:prstGeom>
          <a:noFill/>
        </p:spPr>
        <p:txBody>
          <a:bodyPr wrap="square" rtlCol="0">
            <a:spAutoFit/>
          </a:bodyPr>
          <a:lstStyle/>
          <a:p>
            <a:r>
              <a:rPr lang="ru-RU" b="1" i="1" dirty="0" smtClean="0">
                <a:solidFill>
                  <a:srgbClr val="C00000"/>
                </a:solidFill>
                <a:latin typeface="Times New Roman" panose="02020603050405020304" pitchFamily="18" charset="0"/>
                <a:cs typeface="Times New Roman" panose="02020603050405020304" pitchFamily="18" charset="0"/>
              </a:rPr>
              <a:t>        </a:t>
            </a:r>
            <a:r>
              <a:rPr lang="ru-RU" sz="1600" b="1" i="1" dirty="0" smtClean="0">
                <a:solidFill>
                  <a:srgbClr val="C00000"/>
                </a:solidFill>
                <a:latin typeface="Times New Roman" panose="02020603050405020304" pitchFamily="18" charset="0"/>
                <a:cs typeface="Times New Roman" panose="02020603050405020304" pitchFamily="18" charset="0"/>
              </a:rPr>
              <a:t>  </a:t>
            </a:r>
            <a:r>
              <a:rPr lang="ru-RU" sz="1600" b="1" spc="190" dirty="0" smtClean="0">
                <a:ln>
                  <a:solidFill>
                    <a:srgbClr val="FF0000"/>
                  </a:solidFill>
                </a:ln>
                <a:solidFill>
                  <a:srgbClr val="C00000"/>
                </a:solidFill>
                <a:latin typeface="Century" panose="02040604050505020304" pitchFamily="18" charset="0"/>
                <a:cs typeface="Times New Roman" panose="02020603050405020304" pitchFamily="18" charset="0"/>
              </a:rPr>
              <a:t>Вспомним их поименно… </a:t>
            </a:r>
            <a:endParaRPr lang="ru-RU" sz="1600" b="1" spc="190" dirty="0">
              <a:ln>
                <a:solidFill>
                  <a:srgbClr val="FF0000"/>
                </a:solidFill>
              </a:ln>
              <a:solidFill>
                <a:srgbClr val="C00000"/>
              </a:solidFill>
              <a:latin typeface="Century" panose="02040604050505020304" pitchFamily="18" charset="0"/>
              <a:cs typeface="Times New Roman" panose="02020603050405020304" pitchFamily="18" charset="0"/>
            </a:endParaRPr>
          </a:p>
        </p:txBody>
      </p:sp>
      <p:pic>
        <p:nvPicPr>
          <p:cNvPr id="1026" name="Picture 2" descr="W:\Pochta\209\Елена\Поисковый отряд КАЗНАЧЕЙ-44\Книга памяти ДОП 2026\Виссарионов Иван Петрович_Степанова ОВ_Отдел № 2 Буй\ВиссарионовИП.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2883" y="1127747"/>
            <a:ext cx="3459432" cy="446991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2681">
            <a:off x="6137337" y="4852182"/>
            <a:ext cx="2945328" cy="176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4267124"/>
      </p:ext>
    </p:extLst>
  </p:cSld>
  <p:clrMapOvr>
    <a:masterClrMapping/>
  </p:clrMapOvr>
  <mc:AlternateContent xmlns:mc="http://schemas.openxmlformats.org/markup-compatibility/2006" xmlns:p14="http://schemas.microsoft.com/office/powerpoint/2010/main">
    <mc:Choice Requires="p14">
      <p:transition spd="slow" p14:dur="3250">
        <p:pull/>
      </p:transition>
    </mc:Choice>
    <mc:Fallback xmlns="">
      <p:transition spd="slow">
        <p:pull/>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pic>
        <p:nvPicPr>
          <p:cNvPr id="7" name="Рисунок 6" descr="D:\КАВЫЧКИ\f5a6711086a5e7472dec1bb2e9535bbf.jpg"/>
          <p:cNvPicPr/>
          <p:nvPr/>
        </p:nvPicPr>
        <p:blipFill rotWithShape="1">
          <a:blip r:embed="rId3">
            <a:clrChange>
              <a:clrFrom>
                <a:srgbClr val="00717F"/>
              </a:clrFrom>
              <a:clrTo>
                <a:srgbClr val="00717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12348" t="10023" r="13403" b="14807"/>
          <a:stretch/>
        </p:blipFill>
        <p:spPr bwMode="auto">
          <a:xfrm>
            <a:off x="2734733" y="2150532"/>
            <a:ext cx="6409267" cy="470746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Прямоугольник 4"/>
          <p:cNvSpPr/>
          <p:nvPr/>
        </p:nvSpPr>
        <p:spPr>
          <a:xfrm>
            <a:off x="4254500" y="220134"/>
            <a:ext cx="4538133" cy="1024466"/>
          </a:xfrm>
          <a:prstGeom prst="rect">
            <a:avLst/>
          </a:prstGeom>
          <a:solidFill>
            <a:schemeClr val="accent1">
              <a:lumMod val="20000"/>
              <a:lumOff val="80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sp>
        <p:nvSpPr>
          <p:cNvPr id="8" name="Title 1"/>
          <p:cNvSpPr txBox="1">
            <a:spLocks/>
          </p:cNvSpPr>
          <p:nvPr/>
        </p:nvSpPr>
        <p:spPr>
          <a:xfrm>
            <a:off x="4495800" y="2819400"/>
            <a:ext cx="4106333" cy="23537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93663">
              <a:lnSpc>
                <a:spcPct val="100000"/>
              </a:lnSpc>
              <a:tabLst>
                <a:tab pos="3497263" algn="l"/>
              </a:tabLst>
            </a:pPr>
            <a:endParaRPr lang="ru-RU" sz="4000" b="1" dirty="0" smtClean="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endParaRPr lang="ru-RU" sz="4000" b="1" dirty="0">
              <a:ln w="10160">
                <a:noFill/>
                <a:prstDash val="solid"/>
              </a:ln>
              <a:solidFill>
                <a:schemeClr val="accent5">
                  <a:lumMod val="50000"/>
                </a:schemeClr>
              </a:solidFill>
              <a:latin typeface="Constantia" panose="02030602050306030303" pitchFamily="18" charset="0"/>
            </a:endParaRPr>
          </a:p>
          <a:p>
            <a:pPr marL="93663">
              <a:lnSpc>
                <a:spcPct val="100000"/>
              </a:lnSpc>
              <a:tabLst>
                <a:tab pos="3497263" algn="l"/>
              </a:tabLst>
            </a:pPr>
            <a:r>
              <a:rPr lang="ru-RU" sz="4800" b="1" dirty="0" smtClean="0">
                <a:ln w="10160">
                  <a:noFill/>
                  <a:prstDash val="solid"/>
                </a:ln>
                <a:solidFill>
                  <a:schemeClr val="accent5">
                    <a:lumMod val="50000"/>
                  </a:schemeClr>
                </a:solidFill>
                <a:latin typeface="Constantia" panose="02030602050306030303" pitchFamily="18" charset="0"/>
              </a:rPr>
              <a:t>ОТЧЕТ</a:t>
            </a:r>
            <a:endParaRPr lang="ru-RU" sz="4800" b="1" i="1" dirty="0">
              <a:ln w="10160">
                <a:noFill/>
                <a:prstDash val="solid"/>
              </a:ln>
              <a:solidFill>
                <a:srgbClr val="C00000"/>
              </a:solidFill>
              <a:latin typeface="Constantia" panose="02030602050306030303" pitchFamily="18" charset="0"/>
            </a:endParaRPr>
          </a:p>
          <a:p>
            <a:pPr marL="93663" algn="l">
              <a:lnSpc>
                <a:spcPct val="100000"/>
              </a:lnSpc>
              <a:tabLst>
                <a:tab pos="3497263" algn="l"/>
              </a:tabLst>
            </a:pPr>
            <a:endParaRPr lang="ru-RU" sz="1800" b="1" i="1" dirty="0" smtClean="0">
              <a:ln w="10160">
                <a:noFill/>
                <a:prstDash val="solid"/>
              </a:ln>
              <a:solidFill>
                <a:srgbClr val="C00000"/>
              </a:solidFill>
              <a:latin typeface="Constantia" panose="02030602050306030303" pitchFamily="18" charset="0"/>
            </a:endParaRP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«ОБ ИТОГАХ РАБОТЫ</a:t>
            </a:r>
            <a:br>
              <a:rPr lang="ru-RU" sz="1800" b="1" i="1" dirty="0" smtClean="0">
                <a:ln w="10160">
                  <a:noFill/>
                  <a:prstDash val="solid"/>
                </a:ln>
                <a:solidFill>
                  <a:srgbClr val="C00000"/>
                </a:solidFill>
                <a:latin typeface="Constantia" panose="02030602050306030303" pitchFamily="18" charset="0"/>
              </a:rPr>
            </a:br>
            <a:r>
              <a:rPr lang="ru-RU" sz="1800" b="1" i="1" dirty="0" smtClean="0">
                <a:ln w="10160">
                  <a:noFill/>
                  <a:prstDash val="solid"/>
                </a:ln>
                <a:solidFill>
                  <a:srgbClr val="C00000"/>
                </a:solidFill>
                <a:latin typeface="Constantia" panose="02030602050306030303" pitchFamily="18" charset="0"/>
              </a:rPr>
              <a:t> УПРАВЛЕНИЯ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ФЕДЕРАЛЬНОГО КАЗНАЧЕЙСТВА ПО КОСТРОМСКОЙ ОБЛАСТИ </a:t>
            </a:r>
          </a:p>
          <a:p>
            <a:pPr marL="93663" algn="l">
              <a:lnSpc>
                <a:spcPct val="100000"/>
              </a:lnSpc>
              <a:tabLst>
                <a:tab pos="3497263" algn="l"/>
              </a:tabLst>
            </a:pPr>
            <a:r>
              <a:rPr lang="ru-RU" sz="1800" b="1" i="1" dirty="0" smtClean="0">
                <a:ln w="10160">
                  <a:noFill/>
                  <a:prstDash val="solid"/>
                </a:ln>
                <a:solidFill>
                  <a:srgbClr val="C00000"/>
                </a:solidFill>
                <a:latin typeface="Constantia" panose="02030602050306030303" pitchFamily="18" charset="0"/>
              </a:rPr>
              <a:t>за 2017 год»</a:t>
            </a:r>
            <a:endParaRPr lang="en-US" sz="1800" b="1" dirty="0">
              <a:ln w="10160">
                <a:noFill/>
                <a:prstDash val="solid"/>
              </a:ln>
              <a:solidFill>
                <a:srgbClr val="C00000"/>
              </a:solidFill>
              <a:latin typeface="Constantia" panose="02030602050306030303" pitchFamily="18" charset="0"/>
            </a:endParaRPr>
          </a:p>
        </p:txBody>
      </p:sp>
      <p:sp>
        <p:nvSpPr>
          <p:cNvPr id="9" name="Прямоугольник 8"/>
          <p:cNvSpPr/>
          <p:nvPr/>
        </p:nvSpPr>
        <p:spPr>
          <a:xfrm>
            <a:off x="5164667" y="5974367"/>
            <a:ext cx="2717800" cy="338554"/>
          </a:xfrm>
          <a:prstGeom prst="rect">
            <a:avLst/>
          </a:prstGeom>
        </p:spPr>
        <p:txBody>
          <a:bodyPr wrap="square">
            <a:spAutoFit/>
          </a:bodyPr>
          <a:lstStyle/>
          <a:p>
            <a:pPr algn="ctr"/>
            <a:r>
              <a:rPr lang="ru-RU" sz="1600" b="1" i="1" dirty="0" smtClean="0">
                <a:solidFill>
                  <a:schemeClr val="accent5">
                    <a:lumMod val="50000"/>
                  </a:schemeClr>
                </a:solidFill>
                <a:latin typeface="Constantia" panose="02030602050306030303" pitchFamily="18" charset="0"/>
              </a:rPr>
              <a:t>Кострома 2018</a:t>
            </a:r>
            <a:endParaRPr lang="ru-RU" sz="1600" b="1" i="1" dirty="0">
              <a:solidFill>
                <a:schemeClr val="accent5">
                  <a:lumMod val="50000"/>
                </a:schemeClr>
              </a:solidFill>
              <a:latin typeface="Constantia" panose="02030602050306030303" pitchFamily="18" charset="0"/>
            </a:endParaRPr>
          </a:p>
        </p:txBody>
      </p:sp>
      <p:sp>
        <p:nvSpPr>
          <p:cNvPr id="10" name="Rectangle 9"/>
          <p:cNvSpPr>
            <a:spLocks noGrp="1" noChangeArrowheads="1"/>
          </p:cNvSpPr>
          <p:nvPr>
            <p:ph type="subTitle" idx="1"/>
          </p:nvPr>
        </p:nvSpPr>
        <p:spPr>
          <a:xfrm>
            <a:off x="4308988" y="414866"/>
            <a:ext cx="4429156" cy="829734"/>
          </a:xfrm>
        </p:spPr>
        <p:txBody>
          <a:bodyPr/>
          <a:lstStyle/>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УПРАВЛЕНИЕ </a:t>
            </a:r>
          </a:p>
          <a:p>
            <a:pPr algn="ctr">
              <a:spcBef>
                <a:spcPts val="0"/>
              </a:spcBef>
            </a:pPr>
            <a:r>
              <a:rPr lang="ru-RU" sz="1600" b="1" i="1" dirty="0" smtClean="0">
                <a:solidFill>
                  <a:schemeClr val="accent5">
                    <a:lumMod val="50000"/>
                  </a:schemeClr>
                </a:solidFill>
                <a:latin typeface="Constantia" panose="02030602050306030303" pitchFamily="18" charset="0"/>
                <a:cs typeface="Times New Roman" pitchFamily="18" charset="0"/>
              </a:rPr>
              <a:t>ФЕДЕРАЛЬНОГО КАЗНАЧЕЙСТВА ПО КОСТРОМСКОЙ ОБЛАСТИ</a:t>
            </a:r>
          </a:p>
          <a:p>
            <a:endParaRPr lang="ru-RU" altLang="ru-RU" dirty="0"/>
          </a:p>
        </p:txBody>
      </p:sp>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r="11239"/>
          <a:stretch/>
        </p:blipFill>
        <p:spPr>
          <a:xfrm>
            <a:off x="17463" y="0"/>
            <a:ext cx="9144000" cy="6868877"/>
          </a:xfrm>
          <a:prstGeom prst="rect">
            <a:avLst/>
          </a:prstGeom>
          <a:ln>
            <a:noFill/>
          </a:ln>
          <a:effectLst>
            <a:outerShdw blurRad="292100" dist="139700" dir="2700000" algn="tl" rotWithShape="0">
              <a:srgbClr val="333333">
                <a:alpha val="65000"/>
              </a:srgbClr>
            </a:outerShdw>
          </a:effectLst>
        </p:spPr>
      </p:pic>
      <p:sp>
        <p:nvSpPr>
          <p:cNvPr id="25" name="Прямоугольник 24"/>
          <p:cNvSpPr/>
          <p:nvPr/>
        </p:nvSpPr>
        <p:spPr>
          <a:xfrm>
            <a:off x="4254500" y="131287"/>
            <a:ext cx="4710909" cy="1875711"/>
          </a:xfrm>
          <a:prstGeom prst="rect">
            <a:avLst/>
          </a:prstGeom>
          <a:solidFill>
            <a:schemeClr val="bg1">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i="1" dirty="0">
              <a:solidFill>
                <a:srgbClr val="C00000"/>
              </a:solidFill>
              <a:latin typeface="Constantia" panose="02030602050306030303" pitchFamily="18" charset="0"/>
            </a:endParaRPr>
          </a:p>
        </p:txBody>
      </p:sp>
      <p:pic>
        <p:nvPicPr>
          <p:cNvPr id="13" name="Рисунок 12" descr="C:\Users\BorovikovaOK\Documents\КНИГА ПАМЯТИ\КНИГА ПАМЯТИ\24093832.png"/>
          <p:cNvPicPr/>
          <p:nvPr/>
        </p:nvPicPr>
        <p:blipFill rotWithShape="1">
          <a:blip r:embed="rId5">
            <a:extLst>
              <a:ext uri="{28A0092B-C50C-407E-A947-70E740481C1C}">
                <a14:useLocalDpi xmlns:a14="http://schemas.microsoft.com/office/drawing/2010/main" val="0"/>
              </a:ext>
            </a:extLst>
          </a:blip>
          <a:srcRect l="6224" t="9911" r="16738" b="9643"/>
          <a:stretch/>
        </p:blipFill>
        <p:spPr bwMode="auto">
          <a:xfrm>
            <a:off x="-1" y="862642"/>
            <a:ext cx="7746522" cy="6006235"/>
          </a:xfrm>
          <a:prstGeom prst="rect">
            <a:avLst/>
          </a:prstGeom>
          <a:noFill/>
          <a:ln>
            <a:noFill/>
          </a:ln>
          <a:effectLst>
            <a:softEdge rad="635000"/>
          </a:effectLst>
        </p:spPr>
      </p:pic>
      <p:sp>
        <p:nvSpPr>
          <p:cNvPr id="14" name="TextBox 13"/>
          <p:cNvSpPr txBox="1"/>
          <p:nvPr/>
        </p:nvSpPr>
        <p:spPr>
          <a:xfrm>
            <a:off x="4321834" y="253534"/>
            <a:ext cx="4580626" cy="163121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lnSpc>
                <a:spcPts val="3000"/>
              </a:lnSpc>
            </a:pPr>
            <a:r>
              <a:rPr lang="ru-RU" sz="2200" b="1" i="1" spc="50" dirty="0" smtClean="0">
                <a:ln w="11430">
                  <a:solidFill>
                    <a:srgbClr val="C00000"/>
                  </a:solidFill>
                </a:ln>
                <a:solidFill>
                  <a:srgbClr val="C00000"/>
                </a:solidFill>
                <a:effectLst>
                  <a:outerShdw blurRad="38100" dist="38100" dir="2700000" algn="tl">
                    <a:srgbClr val="000000">
                      <a:alpha val="43137"/>
                    </a:srgbClr>
                  </a:outerShdw>
                </a:effectLst>
                <a:latin typeface="Monotype Corsiva" panose="03010101010201010101" pitchFamily="66" charset="0"/>
              </a:rPr>
              <a:t>«</a:t>
            </a:r>
            <a:r>
              <a:rPr lang="ru-RU" sz="2200" b="1" i="1" spc="50" dirty="0">
                <a:ln w="11430">
                  <a:solidFill>
                    <a:srgbClr val="C00000"/>
                  </a:solidFill>
                </a:ln>
                <a:solidFill>
                  <a:srgbClr val="C00000"/>
                </a:solidFill>
                <a:effectLst>
                  <a:outerShdw blurRad="38100" dist="38100" dir="2700000" algn="tl">
                    <a:srgbClr val="000000">
                      <a:alpha val="43137"/>
                    </a:srgbClr>
                  </a:outerShdw>
                </a:effectLst>
                <a:latin typeface="Monotype Corsiva" panose="03010101010201010101" pitchFamily="66" charset="0"/>
              </a:rPr>
              <a:t>Мне кажется порою, что  </a:t>
            </a:r>
            <a:r>
              <a:rPr lang="ru-RU" sz="2200" b="1" i="1" spc="50" dirty="0" smtClean="0">
                <a:ln w="11430">
                  <a:solidFill>
                    <a:srgbClr val="C00000"/>
                  </a:solidFill>
                </a:ln>
                <a:solidFill>
                  <a:srgbClr val="C00000"/>
                </a:solidFill>
                <a:effectLst>
                  <a:outerShdw blurRad="38100" dist="38100" dir="2700000" algn="tl">
                    <a:srgbClr val="000000">
                      <a:alpha val="43137"/>
                    </a:srgbClr>
                  </a:outerShdw>
                </a:effectLst>
                <a:latin typeface="Monotype Corsiva" pitchFamily="66" charset="0"/>
              </a:rPr>
              <a:t>солдаты,</a:t>
            </a:r>
          </a:p>
          <a:p>
            <a:pPr algn="r">
              <a:lnSpc>
                <a:spcPts val="3000"/>
              </a:lnSpc>
            </a:pPr>
            <a:r>
              <a:rPr lang="ru-RU" sz="2200" b="1" i="1" spc="50" dirty="0" smtClean="0">
                <a:ln w="11430">
                  <a:solidFill>
                    <a:srgbClr val="C00000"/>
                  </a:solidFill>
                </a:ln>
                <a:solidFill>
                  <a:srgbClr val="C00000"/>
                </a:solidFill>
                <a:effectLst>
                  <a:outerShdw blurRad="38100" dist="38100" dir="2700000" algn="tl">
                    <a:srgbClr val="000000">
                      <a:alpha val="43137"/>
                    </a:srgbClr>
                  </a:outerShdw>
                </a:effectLst>
                <a:latin typeface="Monotype Corsiva" pitchFamily="66" charset="0"/>
              </a:rPr>
              <a:t>С кровавых  не  пришедшие полей </a:t>
            </a:r>
          </a:p>
          <a:p>
            <a:pPr algn="r">
              <a:lnSpc>
                <a:spcPts val="3000"/>
              </a:lnSpc>
            </a:pPr>
            <a:r>
              <a:rPr lang="ru-RU" sz="2200" b="1" i="1" spc="50" dirty="0" smtClean="0">
                <a:ln w="11430">
                  <a:solidFill>
                    <a:srgbClr val="C00000"/>
                  </a:solidFill>
                </a:ln>
                <a:solidFill>
                  <a:srgbClr val="C00000"/>
                </a:solidFill>
                <a:effectLst>
                  <a:outerShdw blurRad="38100" dist="38100" dir="2700000" algn="tl">
                    <a:srgbClr val="000000">
                      <a:alpha val="43137"/>
                    </a:srgbClr>
                  </a:outerShdw>
                </a:effectLst>
                <a:latin typeface="Monotype Corsiva" pitchFamily="66" charset="0"/>
              </a:rPr>
              <a:t>Не в землю  нашу  полегли когда – то,</a:t>
            </a:r>
          </a:p>
          <a:p>
            <a:pPr algn="r">
              <a:lnSpc>
                <a:spcPts val="3000"/>
              </a:lnSpc>
            </a:pPr>
            <a:r>
              <a:rPr lang="ru-RU" sz="2200" b="1" i="1" spc="50" dirty="0" smtClean="0">
                <a:ln w="11430">
                  <a:solidFill>
                    <a:srgbClr val="C00000"/>
                  </a:solidFill>
                </a:ln>
                <a:solidFill>
                  <a:srgbClr val="C00000"/>
                </a:solidFill>
                <a:effectLst>
                  <a:outerShdw blurRad="38100" dist="38100" dir="2700000" algn="tl">
                    <a:srgbClr val="000000">
                      <a:alpha val="43137"/>
                    </a:srgbClr>
                  </a:outerShdw>
                </a:effectLst>
                <a:latin typeface="Monotype Corsiva" pitchFamily="66" charset="0"/>
              </a:rPr>
              <a:t>А превратились  в  белых  журавлей…»</a:t>
            </a:r>
            <a:r>
              <a:rPr lang="ru-RU" sz="2400" b="1" spc="50" dirty="0" smtClean="0">
                <a:ln w="11430">
                  <a:solidFill>
                    <a:srgbClr val="C00000"/>
                  </a:solidFill>
                </a:ln>
                <a:solidFill>
                  <a:srgbClr val="C00000"/>
                </a:solidFill>
                <a:effectLst>
                  <a:outerShdw blurRad="76200" dist="50800" dir="5400000" algn="tl" rotWithShape="0">
                    <a:srgbClr val="000000">
                      <a:alpha val="65000"/>
                    </a:srgbClr>
                  </a:outerShdw>
                </a:effectLst>
                <a:latin typeface="Monotype Corsiva" panose="03010101010201010101" pitchFamily="66" charset="0"/>
              </a:rPr>
              <a:t>                                    </a:t>
            </a:r>
            <a:endParaRPr lang="ru-RU" sz="2400" b="1" spc="50" dirty="0">
              <a:ln w="11430">
                <a:solidFill>
                  <a:srgbClr val="C00000"/>
                </a:solidFill>
              </a:ln>
              <a:solidFill>
                <a:srgbClr val="C00000"/>
              </a:solidFill>
              <a:effectLst>
                <a:outerShdw blurRad="76200" dist="50800" dir="5400000" algn="tl" rotWithShape="0">
                  <a:srgbClr val="000000">
                    <a:alpha val="65000"/>
                  </a:srgbClr>
                </a:outerShdw>
              </a:effectLst>
              <a:latin typeface="Monotype Corsiva" panose="03010101010201010101" pitchFamily="66" charset="0"/>
            </a:endParaRPr>
          </a:p>
        </p:txBody>
      </p:sp>
    </p:spTree>
    <p:extLst>
      <p:ext uri="{BB962C8B-B14F-4D97-AF65-F5344CB8AC3E}">
        <p14:creationId xmlns:p14="http://schemas.microsoft.com/office/powerpoint/2010/main" val="3723887626"/>
      </p:ext>
    </p:extLst>
  </p:cSld>
  <p:clrMapOvr>
    <a:masterClrMapping/>
  </p:clrMapOvr>
  <mc:AlternateContent xmlns:mc="http://schemas.openxmlformats.org/markup-compatibility/2006" xmlns:p14="http://schemas.microsoft.com/office/powerpoint/2010/main">
    <mc:Choice Requires="p14">
      <p:transition spd="slow" p14:dur="3250" advClick="0" advTm="15000">
        <p:pull/>
      </p:transition>
    </mc:Choice>
    <mc:Fallback xmlns="">
      <p:transition spd="slow" advClick="0" advTm="15000">
        <p:pull/>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10647</TotalTime>
  <Words>11344</Words>
  <Application>Microsoft Office PowerPoint</Application>
  <PresentationFormat>Экран (4:3)</PresentationFormat>
  <Paragraphs>1395</Paragraphs>
  <Slides>66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66</vt:i4>
      </vt:variant>
    </vt:vector>
  </HeadingPairs>
  <TitlesOfParts>
    <vt:vector size="67" baseType="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Коростель Елена Юрьевна</cp:lastModifiedBy>
  <cp:revision>600</cp:revision>
  <dcterms:created xsi:type="dcterms:W3CDTF">2016-11-18T14:12:19Z</dcterms:created>
  <dcterms:modified xsi:type="dcterms:W3CDTF">2026-05-07T11:05:30Z</dcterms:modified>
</cp:coreProperties>
</file>